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8" r:id="rId2"/>
  </p:sldMasterIdLst>
  <p:notesMasterIdLst>
    <p:notesMasterId r:id="rId30"/>
  </p:notesMasterIdLst>
  <p:sldIdLst>
    <p:sldId id="308" r:id="rId3"/>
    <p:sldId id="309" r:id="rId4"/>
    <p:sldId id="257" r:id="rId5"/>
    <p:sldId id="268" r:id="rId6"/>
    <p:sldId id="275" r:id="rId7"/>
    <p:sldId id="264" r:id="rId8"/>
    <p:sldId id="258" r:id="rId9"/>
    <p:sldId id="262" r:id="rId10"/>
    <p:sldId id="313" r:id="rId11"/>
    <p:sldId id="263" r:id="rId12"/>
    <p:sldId id="260" r:id="rId13"/>
    <p:sldId id="314" r:id="rId14"/>
    <p:sldId id="259" r:id="rId15"/>
    <p:sldId id="315" r:id="rId16"/>
    <p:sldId id="265" r:id="rId17"/>
    <p:sldId id="269" r:id="rId18"/>
    <p:sldId id="266" r:id="rId19"/>
    <p:sldId id="270" r:id="rId20"/>
    <p:sldId id="272" r:id="rId21"/>
    <p:sldId id="312" r:id="rId22"/>
    <p:sldId id="310" r:id="rId23"/>
    <p:sldId id="311" r:id="rId24"/>
    <p:sldId id="267" r:id="rId25"/>
    <p:sldId id="274" r:id="rId26"/>
    <p:sldId id="273" r:id="rId27"/>
    <p:sldId id="271" r:id="rId28"/>
    <p:sldId id="261" r:id="rId29"/>
  </p:sldIdLst>
  <p:sldSz cx="12192000" cy="6858000"/>
  <p:notesSz cx="12192000" cy="6858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7B7B7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309" autoAdjust="0"/>
    <p:restoredTop sz="94625" autoAdjust="0"/>
  </p:normalViewPr>
  <p:slideViewPr>
    <p:cSldViewPr>
      <p:cViewPr varScale="1">
        <p:scale>
          <a:sx n="63" d="100"/>
          <a:sy n="63" d="100"/>
        </p:scale>
        <p:origin x="524" y="48"/>
      </p:cViewPr>
      <p:guideLst>
        <p:guide orient="horz" pos="2880"/>
        <p:guide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68" d="100"/>
          <a:sy n="68" d="100"/>
        </p:scale>
        <p:origin x="1204" y="5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F83B2D-B7D5-4A64-ADCE-EA8A3BEA4792}" type="datetimeFigureOut">
              <a:rPr lang="es-ES" smtClean="0"/>
              <a:t>01/11/2020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CO" dirty="0" err="1">
                <a:solidFill>
                  <a:srgbClr val="D4D4D4"/>
                </a:solidFill>
                <a:effectLst/>
              </a:rPr>
              <a:t>urls</a:t>
            </a:r>
            <a:r>
              <a:rPr lang="es-CO" dirty="0">
                <a:solidFill>
                  <a:srgbClr val="DCDCDC"/>
                </a:solidFill>
                <a:effectLst/>
              </a:rPr>
              <a:t>=</a:t>
            </a:r>
            <a:r>
              <a:rPr lang="es-CO" dirty="0" err="1">
                <a:solidFill>
                  <a:srgbClr val="3DC9B0"/>
                </a:solidFill>
                <a:effectLst/>
              </a:rPr>
              <a:t>Array</a:t>
            </a:r>
            <a:r>
              <a:rPr lang="es-CO" dirty="0" err="1">
                <a:solidFill>
                  <a:srgbClr val="DCDCDC"/>
                </a:solidFill>
                <a:effectLst/>
              </a:rPr>
              <a:t>.</a:t>
            </a:r>
            <a:r>
              <a:rPr lang="es-CO" dirty="0" err="1">
                <a:solidFill>
                  <a:srgbClr val="82C6FF"/>
                </a:solidFill>
                <a:effectLst/>
              </a:rPr>
              <a:t>from</a:t>
            </a:r>
            <a:r>
              <a:rPr lang="es-CO" dirty="0">
                <a:solidFill>
                  <a:srgbClr val="DCDCDC"/>
                </a:solidFill>
                <a:effectLst/>
              </a:rPr>
              <a:t>(</a:t>
            </a:r>
            <a:r>
              <a:rPr lang="es-CO" dirty="0" err="1">
                <a:solidFill>
                  <a:srgbClr val="D4D4D4"/>
                </a:solidFill>
                <a:effectLst/>
              </a:rPr>
              <a:t>document</a:t>
            </a:r>
            <a:r>
              <a:rPr lang="es-CO" dirty="0" err="1">
                <a:solidFill>
                  <a:srgbClr val="DCDCDC"/>
                </a:solidFill>
                <a:effectLst/>
              </a:rPr>
              <a:t>.</a:t>
            </a:r>
            <a:r>
              <a:rPr lang="es-CO" dirty="0" err="1">
                <a:solidFill>
                  <a:srgbClr val="D4D4D4"/>
                </a:solidFill>
                <a:effectLst/>
              </a:rPr>
              <a:t>querySelectorAll</a:t>
            </a:r>
            <a:r>
              <a:rPr lang="es-CO" dirty="0">
                <a:solidFill>
                  <a:srgbClr val="DCDCDC"/>
                </a:solidFill>
                <a:effectLst/>
              </a:rPr>
              <a:t>(</a:t>
            </a:r>
            <a:r>
              <a:rPr lang="es-CO" dirty="0">
                <a:solidFill>
                  <a:srgbClr val="CE9178"/>
                </a:solidFill>
                <a:effectLst/>
              </a:rPr>
              <a:t>'.</a:t>
            </a:r>
            <a:r>
              <a:rPr lang="es-CO" dirty="0" err="1">
                <a:solidFill>
                  <a:srgbClr val="CE9178"/>
                </a:solidFill>
                <a:effectLst/>
              </a:rPr>
              <a:t>rg_i</a:t>
            </a:r>
            <a:r>
              <a:rPr lang="es-CO" dirty="0">
                <a:solidFill>
                  <a:srgbClr val="CE9178"/>
                </a:solidFill>
                <a:effectLst/>
              </a:rPr>
              <a:t>'</a:t>
            </a:r>
            <a:r>
              <a:rPr lang="es-CO" dirty="0">
                <a:solidFill>
                  <a:srgbClr val="DCDCDC"/>
                </a:solidFill>
                <a:effectLst/>
              </a:rPr>
              <a:t>)).</a:t>
            </a:r>
            <a:r>
              <a:rPr lang="es-CO" dirty="0" err="1">
                <a:solidFill>
                  <a:srgbClr val="D4D4D4"/>
                </a:solidFill>
                <a:effectLst/>
              </a:rPr>
              <a:t>map</a:t>
            </a:r>
            <a:r>
              <a:rPr lang="es-CO" dirty="0">
                <a:solidFill>
                  <a:srgbClr val="DCDCDC"/>
                </a:solidFill>
                <a:effectLst/>
              </a:rPr>
              <a:t>(</a:t>
            </a:r>
            <a:r>
              <a:rPr lang="es-CO" dirty="0">
                <a:solidFill>
                  <a:srgbClr val="D4D4D4"/>
                </a:solidFill>
                <a:effectLst/>
              </a:rPr>
              <a:t>el</a:t>
            </a:r>
            <a:r>
              <a:rPr lang="es-CO" dirty="0">
                <a:solidFill>
                  <a:srgbClr val="DCDCDC"/>
                </a:solidFill>
                <a:effectLst/>
              </a:rPr>
              <a:t>=&gt;</a:t>
            </a:r>
            <a:r>
              <a:rPr lang="es-CO" dirty="0">
                <a:solidFill>
                  <a:srgbClr val="D4D4D4"/>
                </a:solidFill>
                <a:effectLst/>
              </a:rPr>
              <a:t> </a:t>
            </a:r>
            <a:r>
              <a:rPr lang="es-CO" dirty="0" err="1">
                <a:solidFill>
                  <a:srgbClr val="D4D4D4"/>
                </a:solidFill>
                <a:effectLst/>
              </a:rPr>
              <a:t>el</a:t>
            </a:r>
            <a:r>
              <a:rPr lang="es-CO" dirty="0" err="1">
                <a:solidFill>
                  <a:srgbClr val="DCDCDC"/>
                </a:solidFill>
                <a:effectLst/>
              </a:rPr>
              <a:t>.</a:t>
            </a:r>
            <a:r>
              <a:rPr lang="es-CO" dirty="0" err="1">
                <a:solidFill>
                  <a:srgbClr val="D4D4D4"/>
                </a:solidFill>
                <a:effectLst/>
              </a:rPr>
              <a:t>hasAttribute</a:t>
            </a:r>
            <a:r>
              <a:rPr lang="es-CO" dirty="0">
                <a:solidFill>
                  <a:srgbClr val="DCDCDC"/>
                </a:solidFill>
                <a:effectLst/>
              </a:rPr>
              <a:t>(</a:t>
            </a:r>
            <a:r>
              <a:rPr lang="es-CO" dirty="0">
                <a:solidFill>
                  <a:srgbClr val="CE9178"/>
                </a:solidFill>
                <a:effectLst/>
              </a:rPr>
              <a:t>'data-</a:t>
            </a:r>
            <a:r>
              <a:rPr lang="es-CO" dirty="0" err="1">
                <a:solidFill>
                  <a:srgbClr val="CE9178"/>
                </a:solidFill>
                <a:effectLst/>
              </a:rPr>
              <a:t>src</a:t>
            </a:r>
            <a:r>
              <a:rPr lang="es-CO" dirty="0">
                <a:solidFill>
                  <a:srgbClr val="CE9178"/>
                </a:solidFill>
                <a:effectLst/>
              </a:rPr>
              <a:t>'</a:t>
            </a:r>
            <a:r>
              <a:rPr lang="es-CO" dirty="0">
                <a:solidFill>
                  <a:srgbClr val="DCDCDC"/>
                </a:solidFill>
                <a:effectLst/>
              </a:rPr>
              <a:t>)?</a:t>
            </a:r>
            <a:r>
              <a:rPr lang="es-CO" dirty="0" err="1">
                <a:solidFill>
                  <a:srgbClr val="D4D4D4"/>
                </a:solidFill>
                <a:effectLst/>
              </a:rPr>
              <a:t>el</a:t>
            </a:r>
            <a:r>
              <a:rPr lang="es-CO" dirty="0" err="1">
                <a:solidFill>
                  <a:srgbClr val="DCDCDC"/>
                </a:solidFill>
                <a:effectLst/>
              </a:rPr>
              <a:t>.</a:t>
            </a:r>
            <a:r>
              <a:rPr lang="es-CO" dirty="0" err="1">
                <a:solidFill>
                  <a:srgbClr val="D4D4D4"/>
                </a:solidFill>
                <a:effectLst/>
              </a:rPr>
              <a:t>getAttribute</a:t>
            </a:r>
            <a:r>
              <a:rPr lang="es-CO" dirty="0">
                <a:solidFill>
                  <a:srgbClr val="DCDCDC"/>
                </a:solidFill>
                <a:effectLst/>
              </a:rPr>
              <a:t>(</a:t>
            </a:r>
            <a:r>
              <a:rPr lang="es-CO" dirty="0">
                <a:solidFill>
                  <a:srgbClr val="CE9178"/>
                </a:solidFill>
                <a:effectLst/>
              </a:rPr>
              <a:t>'data-</a:t>
            </a:r>
            <a:r>
              <a:rPr lang="es-CO" dirty="0" err="1">
                <a:solidFill>
                  <a:srgbClr val="CE9178"/>
                </a:solidFill>
                <a:effectLst/>
              </a:rPr>
              <a:t>src</a:t>
            </a:r>
            <a:r>
              <a:rPr lang="es-CO" dirty="0">
                <a:solidFill>
                  <a:srgbClr val="CE9178"/>
                </a:solidFill>
                <a:effectLst/>
              </a:rPr>
              <a:t>'</a:t>
            </a:r>
            <a:r>
              <a:rPr lang="es-CO" dirty="0">
                <a:solidFill>
                  <a:srgbClr val="DCDCDC"/>
                </a:solidFill>
                <a:effectLst/>
              </a:rPr>
              <a:t>):</a:t>
            </a:r>
            <a:r>
              <a:rPr lang="es-CO" dirty="0" err="1">
                <a:solidFill>
                  <a:srgbClr val="D4D4D4"/>
                </a:solidFill>
                <a:effectLst/>
              </a:rPr>
              <a:t>el</a:t>
            </a:r>
            <a:r>
              <a:rPr lang="es-CO" dirty="0" err="1">
                <a:solidFill>
                  <a:srgbClr val="DCDCDC"/>
                </a:solidFill>
                <a:effectLst/>
              </a:rPr>
              <a:t>.</a:t>
            </a:r>
            <a:r>
              <a:rPr lang="es-CO" dirty="0" err="1">
                <a:solidFill>
                  <a:srgbClr val="D4D4D4"/>
                </a:solidFill>
                <a:effectLst/>
              </a:rPr>
              <a:t>getAttribute</a:t>
            </a:r>
            <a:r>
              <a:rPr lang="es-CO" dirty="0">
                <a:solidFill>
                  <a:srgbClr val="DCDCDC"/>
                </a:solidFill>
                <a:effectLst/>
              </a:rPr>
              <a:t>(</a:t>
            </a:r>
            <a:r>
              <a:rPr lang="es-CO" dirty="0">
                <a:solidFill>
                  <a:srgbClr val="CE9178"/>
                </a:solidFill>
                <a:effectLst/>
              </a:rPr>
              <a:t>'data-</a:t>
            </a:r>
            <a:r>
              <a:rPr lang="es-CO" dirty="0" err="1">
                <a:solidFill>
                  <a:srgbClr val="CE9178"/>
                </a:solidFill>
                <a:effectLst/>
              </a:rPr>
              <a:t>iurl</a:t>
            </a:r>
            <a:r>
              <a:rPr lang="es-CO" dirty="0">
                <a:solidFill>
                  <a:srgbClr val="CE9178"/>
                </a:solidFill>
                <a:effectLst/>
              </a:rPr>
              <a:t>'</a:t>
            </a:r>
            <a:r>
              <a:rPr lang="es-CO" dirty="0">
                <a:solidFill>
                  <a:srgbClr val="DCDCDC"/>
                </a:solidFill>
                <a:effectLst/>
              </a:rPr>
              <a:t>));</a:t>
            </a:r>
            <a:br>
              <a:rPr lang="es-CO" dirty="0"/>
            </a:br>
            <a:r>
              <a:rPr lang="es-CO" dirty="0" err="1">
                <a:solidFill>
                  <a:srgbClr val="D4D4D4"/>
                </a:solidFill>
                <a:effectLst/>
              </a:rPr>
              <a:t>window</a:t>
            </a:r>
            <a:r>
              <a:rPr lang="es-CO" dirty="0" err="1">
                <a:solidFill>
                  <a:srgbClr val="DCDCDC"/>
                </a:solidFill>
                <a:effectLst/>
              </a:rPr>
              <a:t>.</a:t>
            </a:r>
            <a:r>
              <a:rPr lang="es-CO" dirty="0" err="1">
                <a:solidFill>
                  <a:srgbClr val="D4D4D4"/>
                </a:solidFill>
                <a:effectLst/>
              </a:rPr>
              <a:t>open</a:t>
            </a:r>
            <a:r>
              <a:rPr lang="es-CO" dirty="0">
                <a:solidFill>
                  <a:srgbClr val="DCDCDC"/>
                </a:solidFill>
                <a:effectLst/>
              </a:rPr>
              <a:t>(</a:t>
            </a:r>
            <a:r>
              <a:rPr lang="es-CO" dirty="0">
                <a:solidFill>
                  <a:srgbClr val="CE9178"/>
                </a:solidFill>
                <a:effectLst/>
              </a:rPr>
              <a:t>'</a:t>
            </a:r>
            <a:r>
              <a:rPr lang="es-CO" dirty="0" err="1">
                <a:solidFill>
                  <a:srgbClr val="CE9178"/>
                </a:solidFill>
                <a:effectLst/>
              </a:rPr>
              <a:t>data:text</a:t>
            </a:r>
            <a:r>
              <a:rPr lang="es-CO" dirty="0">
                <a:solidFill>
                  <a:srgbClr val="CE9178"/>
                </a:solidFill>
                <a:effectLst/>
              </a:rPr>
              <a:t>/</a:t>
            </a:r>
            <a:r>
              <a:rPr lang="es-CO" dirty="0" err="1">
                <a:solidFill>
                  <a:srgbClr val="CE9178"/>
                </a:solidFill>
                <a:effectLst/>
              </a:rPr>
              <a:t>csv;charset</a:t>
            </a:r>
            <a:r>
              <a:rPr lang="es-CO" dirty="0">
                <a:solidFill>
                  <a:srgbClr val="CE9178"/>
                </a:solidFill>
                <a:effectLst/>
              </a:rPr>
              <a:t>=utf-8,'</a:t>
            </a:r>
            <a:r>
              <a:rPr lang="es-CO" dirty="0">
                <a:solidFill>
                  <a:srgbClr val="D4D4D4"/>
                </a:solidFill>
                <a:effectLst/>
              </a:rPr>
              <a:t> </a:t>
            </a:r>
            <a:r>
              <a:rPr lang="es-CO" dirty="0">
                <a:solidFill>
                  <a:srgbClr val="DCDCDC"/>
                </a:solidFill>
                <a:effectLst/>
              </a:rPr>
              <a:t>+</a:t>
            </a:r>
            <a:r>
              <a:rPr lang="es-CO" dirty="0">
                <a:solidFill>
                  <a:srgbClr val="D4D4D4"/>
                </a:solidFill>
                <a:effectLst/>
              </a:rPr>
              <a:t> escape</a:t>
            </a:r>
            <a:r>
              <a:rPr lang="es-CO" dirty="0">
                <a:solidFill>
                  <a:srgbClr val="DCDCDC"/>
                </a:solidFill>
                <a:effectLst/>
              </a:rPr>
              <a:t>(</a:t>
            </a:r>
            <a:r>
              <a:rPr lang="es-CO" dirty="0" err="1">
                <a:solidFill>
                  <a:srgbClr val="D4D4D4"/>
                </a:solidFill>
                <a:effectLst/>
              </a:rPr>
              <a:t>urls</a:t>
            </a:r>
            <a:r>
              <a:rPr lang="es-CO" dirty="0" err="1">
                <a:solidFill>
                  <a:srgbClr val="DCDCDC"/>
                </a:solidFill>
                <a:effectLst/>
              </a:rPr>
              <a:t>.</a:t>
            </a:r>
            <a:r>
              <a:rPr lang="es-CO" dirty="0" err="1">
                <a:solidFill>
                  <a:srgbClr val="D4D4D4"/>
                </a:solidFill>
                <a:effectLst/>
              </a:rPr>
              <a:t>join</a:t>
            </a:r>
            <a:r>
              <a:rPr lang="es-CO" dirty="0">
                <a:solidFill>
                  <a:srgbClr val="DCDCDC"/>
                </a:solidFill>
                <a:effectLst/>
              </a:rPr>
              <a:t>(</a:t>
            </a:r>
            <a:r>
              <a:rPr lang="es-CO" dirty="0">
                <a:solidFill>
                  <a:srgbClr val="CE9178"/>
                </a:solidFill>
                <a:effectLst/>
              </a:rPr>
              <a:t>'\n'</a:t>
            </a:r>
            <a:r>
              <a:rPr lang="es-CO" dirty="0">
                <a:solidFill>
                  <a:srgbClr val="DCDCDC"/>
                </a:solidFill>
                <a:effectLst/>
              </a:rPr>
              <a:t>)));</a:t>
            </a:r>
            <a:endParaRPr lang="es-ES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C61CF5-E6B6-401D-807F-AAA8FF50D83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814605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C61CF5-E6B6-401D-807F-AAA8FF50D83A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185564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8309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 sz="5400"/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Carlito"/>
                <a:cs typeface="Carlito"/>
              </a:defRPr>
            </a:lvl1pPr>
          </a:lstStyle>
          <a:p>
            <a:pPr marL="38100">
              <a:lnSpc>
                <a:spcPts val="1430"/>
              </a:lnSpc>
            </a:pPr>
            <a:fld id="{81D60167-4931-47E6-BA6A-407CBD079E47}" type="slidenum">
              <a:rPr spc="-5" dirty="0"/>
              <a:t>‹Nº›</a:t>
            </a:fld>
            <a:endParaRPr spc="-5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A20401-95C3-4EB8-8FAA-A06021F90495}"/>
              </a:ext>
            </a:extLst>
          </p:cNvPr>
          <p:cNvSpPr txBox="1"/>
          <p:nvPr userDrawn="1"/>
        </p:nvSpPr>
        <p:spPr>
          <a:xfrm>
            <a:off x="16764" y="6570101"/>
            <a:ext cx="2993127" cy="2878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2700">
              <a:lnSpc>
                <a:spcPts val="1430"/>
              </a:lnSpc>
            </a:pPr>
            <a:r>
              <a:rPr lang="es-MX" sz="1600" b="1" spc="-30" dirty="0">
                <a:solidFill>
                  <a:schemeClr val="bg1"/>
                </a:solidFill>
              </a:rPr>
              <a:t>F</a:t>
            </a:r>
            <a:r>
              <a:rPr lang="es-MX" sz="1200" b="1" spc="-30" dirty="0">
                <a:solidFill>
                  <a:schemeClr val="bg1"/>
                </a:solidFill>
              </a:rPr>
              <a:t>ACULTAD </a:t>
            </a:r>
            <a:r>
              <a:rPr lang="es-MX" sz="1200" b="1" spc="10" dirty="0">
                <a:solidFill>
                  <a:schemeClr val="bg1"/>
                </a:solidFill>
              </a:rPr>
              <a:t>DE </a:t>
            </a:r>
            <a:r>
              <a:rPr lang="es-MX" sz="1600" b="1" spc="5" dirty="0">
                <a:solidFill>
                  <a:schemeClr val="bg1"/>
                </a:solidFill>
              </a:rPr>
              <a:t>M</a:t>
            </a:r>
            <a:r>
              <a:rPr lang="es-MX" sz="1200" b="1" spc="5" dirty="0">
                <a:solidFill>
                  <a:schemeClr val="bg1"/>
                </a:solidFill>
              </a:rPr>
              <a:t>INAS </a:t>
            </a:r>
            <a:r>
              <a:rPr lang="es-MX" sz="1600" b="1" spc="-85" dirty="0">
                <a:solidFill>
                  <a:schemeClr val="bg1"/>
                </a:solidFill>
                <a:latin typeface="Arial"/>
                <a:cs typeface="Arial"/>
              </a:rPr>
              <a:t>– </a:t>
            </a:r>
            <a:r>
              <a:rPr lang="es-MX" sz="1600" b="1" spc="5" dirty="0">
                <a:solidFill>
                  <a:schemeClr val="bg1"/>
                </a:solidFill>
              </a:rPr>
              <a:t>S</a:t>
            </a:r>
            <a:r>
              <a:rPr lang="es-MX" sz="1200" b="1" spc="5" dirty="0">
                <a:solidFill>
                  <a:schemeClr val="bg1"/>
                </a:solidFill>
              </a:rPr>
              <a:t>EDE</a:t>
            </a:r>
            <a:r>
              <a:rPr lang="es-MX" sz="1200" b="1" spc="229" dirty="0">
                <a:solidFill>
                  <a:schemeClr val="bg1"/>
                </a:solidFill>
              </a:rPr>
              <a:t> </a:t>
            </a:r>
            <a:r>
              <a:rPr lang="es-MX" sz="1600" b="1" spc="5" dirty="0">
                <a:solidFill>
                  <a:schemeClr val="bg1"/>
                </a:solidFill>
              </a:rPr>
              <a:t>M</a:t>
            </a:r>
            <a:r>
              <a:rPr lang="es-MX" sz="1200" b="1" spc="5" dirty="0">
                <a:solidFill>
                  <a:schemeClr val="bg1"/>
                </a:solidFill>
              </a:rPr>
              <a:t>EDELLÍN</a:t>
            </a:r>
            <a:endParaRPr lang="es-MX" sz="1600" b="1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434B6-4602-48AA-965B-EC437011FB98}" type="datetimeFigureOut">
              <a:rPr lang="es-ES" smtClean="0"/>
              <a:t>01/11/2020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2BBBB-2687-4511-8DDE-91500DE34C4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626589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434B6-4602-48AA-965B-EC437011FB98}" type="datetimeFigureOut">
              <a:rPr lang="es-ES" smtClean="0"/>
              <a:t>01/11/2020</a:t>
            </a:fld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2BBBB-2687-4511-8DDE-91500DE34C4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454122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434B6-4602-48AA-965B-EC437011FB98}" type="datetimeFigureOut">
              <a:rPr lang="es-ES" smtClean="0"/>
              <a:t>01/11/2020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2BBBB-2687-4511-8DDE-91500DE34C4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479140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434B6-4602-48AA-965B-EC437011FB98}" type="datetimeFigureOut">
              <a:rPr lang="es-ES" smtClean="0"/>
              <a:t>01/11/2020</a:t>
            </a:fld>
            <a:endParaRPr lang="es-E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2BBBB-2687-4511-8DDE-91500DE34C4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749768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434B6-4602-48AA-965B-EC437011FB98}" type="datetimeFigureOut">
              <a:rPr lang="es-ES" smtClean="0"/>
              <a:t>01/11/2020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2BBBB-2687-4511-8DDE-91500DE34C4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750901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434B6-4602-48AA-965B-EC437011FB98}" type="datetimeFigureOut">
              <a:rPr lang="es-ES" smtClean="0"/>
              <a:t>01/11/2020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2BBBB-2687-4511-8DDE-91500DE34C4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174406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434B6-4602-48AA-965B-EC437011FB98}" type="datetimeFigureOut">
              <a:rPr lang="es-ES" smtClean="0"/>
              <a:t>01/11/2020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2BBBB-2687-4511-8DDE-91500DE34C4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4445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434B6-4602-48AA-965B-EC437011FB98}" type="datetimeFigureOut">
              <a:rPr lang="es-ES" smtClean="0"/>
              <a:t>01/11/2020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2BBBB-2687-4511-8DDE-91500DE34C4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846121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8924084" y="5994512"/>
            <a:ext cx="3213644" cy="7893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6211823" y="6517385"/>
            <a:ext cx="1611630" cy="340995"/>
          </a:xfrm>
          <a:custGeom>
            <a:avLst/>
            <a:gdLst/>
            <a:ahLst/>
            <a:cxnLst/>
            <a:rect l="l" t="t" r="r" b="b"/>
            <a:pathLst>
              <a:path w="1611629" h="340995">
                <a:moveTo>
                  <a:pt x="1611629" y="0"/>
                </a:moveTo>
                <a:lnTo>
                  <a:pt x="0" y="0"/>
                </a:lnTo>
                <a:lnTo>
                  <a:pt x="0" y="340613"/>
                </a:lnTo>
                <a:lnTo>
                  <a:pt x="1611629" y="340613"/>
                </a:lnTo>
                <a:lnTo>
                  <a:pt x="1611629" y="0"/>
                </a:lnTo>
                <a:close/>
              </a:path>
            </a:pathLst>
          </a:custGeom>
          <a:solidFill>
            <a:srgbClr val="7E7E7E">
              <a:alpha val="56077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0" y="6517385"/>
            <a:ext cx="6212205" cy="340995"/>
          </a:xfrm>
          <a:custGeom>
            <a:avLst/>
            <a:gdLst/>
            <a:ahLst/>
            <a:cxnLst/>
            <a:rect l="l" t="t" r="r" b="b"/>
            <a:pathLst>
              <a:path w="6212205" h="340995">
                <a:moveTo>
                  <a:pt x="6211824" y="0"/>
                </a:moveTo>
                <a:lnTo>
                  <a:pt x="0" y="0"/>
                </a:lnTo>
                <a:lnTo>
                  <a:pt x="0" y="340613"/>
                </a:lnTo>
                <a:lnTo>
                  <a:pt x="6211824" y="340613"/>
                </a:lnTo>
                <a:lnTo>
                  <a:pt x="6211824" y="0"/>
                </a:lnTo>
                <a:close/>
              </a:path>
            </a:pathLst>
          </a:custGeom>
          <a:solidFill>
            <a:srgbClr val="6425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16764" y="364997"/>
            <a:ext cx="821690" cy="277495"/>
          </a:xfrm>
          <a:custGeom>
            <a:avLst/>
            <a:gdLst/>
            <a:ahLst/>
            <a:cxnLst/>
            <a:rect l="l" t="t" r="r" b="b"/>
            <a:pathLst>
              <a:path w="821690" h="277495">
                <a:moveTo>
                  <a:pt x="821436" y="0"/>
                </a:moveTo>
                <a:lnTo>
                  <a:pt x="0" y="0"/>
                </a:lnTo>
                <a:lnTo>
                  <a:pt x="0" y="277367"/>
                </a:lnTo>
                <a:lnTo>
                  <a:pt x="821436" y="277367"/>
                </a:lnTo>
                <a:lnTo>
                  <a:pt x="821436" y="0"/>
                </a:lnTo>
                <a:close/>
              </a:path>
            </a:pathLst>
          </a:custGeom>
          <a:solidFill>
            <a:srgbClr val="6425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38454" y="364997"/>
            <a:ext cx="7296911" cy="1000760"/>
          </a:xfrm>
        </p:spPr>
        <p:txBody>
          <a:bodyPr lIns="0" tIns="0" rIns="0" bIns="0"/>
          <a:lstStyle>
            <a:lvl1pPr>
              <a:defRPr sz="2550" b="0" i="0">
                <a:solidFill>
                  <a:schemeClr val="tx1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9222" y="1676400"/>
            <a:ext cx="11433555" cy="3564127"/>
          </a:xfrm>
        </p:spPr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Carlito"/>
                <a:cs typeface="Carlito"/>
              </a:defRPr>
            </a:lvl1pPr>
          </a:lstStyle>
          <a:p>
            <a:pPr marL="38100">
              <a:lnSpc>
                <a:spcPts val="1430"/>
              </a:lnSpc>
            </a:pPr>
            <a:fld id="{81D60167-4931-47E6-BA6A-407CBD079E47}" type="slidenum">
              <a:rPr spc="-5" dirty="0"/>
              <a:t>‹Nº›</a:t>
            </a:fld>
            <a:endParaRPr spc="-5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459ABB-0CEC-489B-ACF8-CD8CEBCC2AA7}"/>
              </a:ext>
            </a:extLst>
          </p:cNvPr>
          <p:cNvSpPr txBox="1"/>
          <p:nvPr userDrawn="1"/>
        </p:nvSpPr>
        <p:spPr>
          <a:xfrm>
            <a:off x="16764" y="6570101"/>
            <a:ext cx="2993127" cy="2878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2700">
              <a:lnSpc>
                <a:spcPts val="1430"/>
              </a:lnSpc>
            </a:pPr>
            <a:r>
              <a:rPr lang="es-MX" sz="1600" b="1" spc="-30" dirty="0">
                <a:solidFill>
                  <a:schemeClr val="bg1"/>
                </a:solidFill>
              </a:rPr>
              <a:t>F</a:t>
            </a:r>
            <a:r>
              <a:rPr lang="es-MX" sz="1200" b="1" spc="-30" dirty="0">
                <a:solidFill>
                  <a:schemeClr val="bg1"/>
                </a:solidFill>
              </a:rPr>
              <a:t>ACULTAD </a:t>
            </a:r>
            <a:r>
              <a:rPr lang="es-MX" sz="1200" b="1" spc="10" dirty="0">
                <a:solidFill>
                  <a:schemeClr val="bg1"/>
                </a:solidFill>
              </a:rPr>
              <a:t>DE </a:t>
            </a:r>
            <a:r>
              <a:rPr lang="es-MX" sz="1600" b="1" spc="5" dirty="0">
                <a:solidFill>
                  <a:schemeClr val="bg1"/>
                </a:solidFill>
              </a:rPr>
              <a:t>M</a:t>
            </a:r>
            <a:r>
              <a:rPr lang="es-MX" sz="1200" b="1" spc="5" dirty="0">
                <a:solidFill>
                  <a:schemeClr val="bg1"/>
                </a:solidFill>
              </a:rPr>
              <a:t>INAS </a:t>
            </a:r>
            <a:r>
              <a:rPr lang="es-MX" sz="1600" b="1" spc="-85" dirty="0">
                <a:solidFill>
                  <a:schemeClr val="bg1"/>
                </a:solidFill>
                <a:latin typeface="Arial"/>
                <a:cs typeface="Arial"/>
              </a:rPr>
              <a:t>– </a:t>
            </a:r>
            <a:r>
              <a:rPr lang="es-MX" sz="1600" b="1" spc="5" dirty="0">
                <a:solidFill>
                  <a:schemeClr val="bg1"/>
                </a:solidFill>
              </a:rPr>
              <a:t>S</a:t>
            </a:r>
            <a:r>
              <a:rPr lang="es-MX" sz="1200" b="1" spc="5" dirty="0">
                <a:solidFill>
                  <a:schemeClr val="bg1"/>
                </a:solidFill>
              </a:rPr>
              <a:t>EDE</a:t>
            </a:r>
            <a:r>
              <a:rPr lang="es-MX" sz="1200" b="1" spc="229" dirty="0">
                <a:solidFill>
                  <a:schemeClr val="bg1"/>
                </a:solidFill>
              </a:rPr>
              <a:t> </a:t>
            </a:r>
            <a:r>
              <a:rPr lang="es-MX" sz="1600" b="1" spc="5" dirty="0">
                <a:solidFill>
                  <a:schemeClr val="bg1"/>
                </a:solidFill>
              </a:rPr>
              <a:t>M</a:t>
            </a:r>
            <a:r>
              <a:rPr lang="es-MX" sz="1200" b="1" spc="5" dirty="0">
                <a:solidFill>
                  <a:schemeClr val="bg1"/>
                </a:solidFill>
              </a:rPr>
              <a:t>EDELLÍN</a:t>
            </a:r>
            <a:endParaRPr lang="es-MX" sz="1600" b="1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09600" y="254000"/>
            <a:ext cx="7296911" cy="1000760"/>
          </a:xfrm>
        </p:spPr>
        <p:txBody>
          <a:bodyPr lIns="0" tIns="0" rIns="0" bIns="0"/>
          <a:lstStyle>
            <a:lvl1pPr>
              <a:defRPr sz="2550" b="0" i="0">
                <a:solidFill>
                  <a:schemeClr val="tx1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 dirty="0"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Carlito"/>
                <a:cs typeface="Carlito"/>
              </a:defRPr>
            </a:lvl1pPr>
          </a:lstStyle>
          <a:p>
            <a:pPr marL="38100">
              <a:lnSpc>
                <a:spcPts val="1430"/>
              </a:lnSpc>
            </a:pPr>
            <a:fld id="{81D60167-4931-47E6-BA6A-407CBD079E47}" type="slidenum">
              <a:rPr spc="-5" dirty="0"/>
              <a:t>‹Nº›</a:t>
            </a:fld>
            <a:endParaRPr spc="-5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99C593-A25A-4ABE-BB5A-EFA30CDF4523}"/>
              </a:ext>
            </a:extLst>
          </p:cNvPr>
          <p:cNvSpPr txBox="1"/>
          <p:nvPr userDrawn="1"/>
        </p:nvSpPr>
        <p:spPr>
          <a:xfrm>
            <a:off x="16764" y="6570101"/>
            <a:ext cx="2993127" cy="2878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2700">
              <a:lnSpc>
                <a:spcPts val="1430"/>
              </a:lnSpc>
            </a:pPr>
            <a:r>
              <a:rPr lang="es-MX" sz="1600" b="1" spc="-30" dirty="0">
                <a:solidFill>
                  <a:schemeClr val="bg1"/>
                </a:solidFill>
              </a:rPr>
              <a:t>F</a:t>
            </a:r>
            <a:r>
              <a:rPr lang="es-MX" sz="1200" b="1" spc="-30" dirty="0">
                <a:solidFill>
                  <a:schemeClr val="bg1"/>
                </a:solidFill>
              </a:rPr>
              <a:t>ACULTAD </a:t>
            </a:r>
            <a:r>
              <a:rPr lang="es-MX" sz="1200" b="1" spc="10" dirty="0">
                <a:solidFill>
                  <a:schemeClr val="bg1"/>
                </a:solidFill>
              </a:rPr>
              <a:t>DE </a:t>
            </a:r>
            <a:r>
              <a:rPr lang="es-MX" sz="1600" b="1" spc="5" dirty="0">
                <a:solidFill>
                  <a:schemeClr val="bg1"/>
                </a:solidFill>
              </a:rPr>
              <a:t>M</a:t>
            </a:r>
            <a:r>
              <a:rPr lang="es-MX" sz="1200" b="1" spc="5" dirty="0">
                <a:solidFill>
                  <a:schemeClr val="bg1"/>
                </a:solidFill>
              </a:rPr>
              <a:t>INAS </a:t>
            </a:r>
            <a:r>
              <a:rPr lang="es-MX" sz="1600" b="1" spc="-85" dirty="0">
                <a:solidFill>
                  <a:schemeClr val="bg1"/>
                </a:solidFill>
                <a:latin typeface="Arial"/>
                <a:cs typeface="Arial"/>
              </a:rPr>
              <a:t>– </a:t>
            </a:r>
            <a:r>
              <a:rPr lang="es-MX" sz="1600" b="1" spc="5" dirty="0">
                <a:solidFill>
                  <a:schemeClr val="bg1"/>
                </a:solidFill>
              </a:rPr>
              <a:t>S</a:t>
            </a:r>
            <a:r>
              <a:rPr lang="es-MX" sz="1200" b="1" spc="5" dirty="0">
                <a:solidFill>
                  <a:schemeClr val="bg1"/>
                </a:solidFill>
              </a:rPr>
              <a:t>EDE</a:t>
            </a:r>
            <a:r>
              <a:rPr lang="es-MX" sz="1200" b="1" spc="229" dirty="0">
                <a:solidFill>
                  <a:schemeClr val="bg1"/>
                </a:solidFill>
              </a:rPr>
              <a:t> </a:t>
            </a:r>
            <a:r>
              <a:rPr lang="es-MX" sz="1600" b="1" spc="5" dirty="0">
                <a:solidFill>
                  <a:schemeClr val="bg1"/>
                </a:solidFill>
              </a:rPr>
              <a:t>M</a:t>
            </a:r>
            <a:r>
              <a:rPr lang="es-MX" sz="1200" b="1" spc="5" dirty="0">
                <a:solidFill>
                  <a:schemeClr val="bg1"/>
                </a:solidFill>
              </a:rPr>
              <a:t>EDELLÍN</a:t>
            </a:r>
            <a:endParaRPr lang="es-MX" sz="1600" b="1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550" b="0" i="0">
                <a:solidFill>
                  <a:schemeClr val="tx1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Carlito"/>
                <a:cs typeface="Carlito"/>
              </a:defRPr>
            </a:lvl1pPr>
          </a:lstStyle>
          <a:p>
            <a:pPr marL="38100">
              <a:lnSpc>
                <a:spcPts val="1430"/>
              </a:lnSpc>
            </a:pPr>
            <a:fld id="{81D60167-4931-47E6-BA6A-407CBD079E47}" type="slidenum">
              <a:rPr spc="-5" dirty="0"/>
              <a:t>‹Nº›</a:t>
            </a:fld>
            <a:endParaRPr spc="-5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8924084" y="5994512"/>
            <a:ext cx="3213644" cy="7893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6211823" y="6517385"/>
            <a:ext cx="1611630" cy="340995"/>
          </a:xfrm>
          <a:custGeom>
            <a:avLst/>
            <a:gdLst/>
            <a:ahLst/>
            <a:cxnLst/>
            <a:rect l="l" t="t" r="r" b="b"/>
            <a:pathLst>
              <a:path w="1611629" h="340995">
                <a:moveTo>
                  <a:pt x="1611629" y="0"/>
                </a:moveTo>
                <a:lnTo>
                  <a:pt x="0" y="0"/>
                </a:lnTo>
                <a:lnTo>
                  <a:pt x="0" y="340613"/>
                </a:lnTo>
                <a:lnTo>
                  <a:pt x="1611629" y="340613"/>
                </a:lnTo>
                <a:lnTo>
                  <a:pt x="1611629" y="0"/>
                </a:lnTo>
                <a:close/>
              </a:path>
            </a:pathLst>
          </a:custGeom>
          <a:solidFill>
            <a:srgbClr val="7E7E7E">
              <a:alpha val="56077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0" y="6517385"/>
            <a:ext cx="6212205" cy="340995"/>
          </a:xfrm>
          <a:custGeom>
            <a:avLst/>
            <a:gdLst/>
            <a:ahLst/>
            <a:cxnLst/>
            <a:rect l="l" t="t" r="r" b="b"/>
            <a:pathLst>
              <a:path w="6212205" h="340995">
                <a:moveTo>
                  <a:pt x="6211824" y="0"/>
                </a:moveTo>
                <a:lnTo>
                  <a:pt x="0" y="0"/>
                </a:lnTo>
                <a:lnTo>
                  <a:pt x="0" y="340613"/>
                </a:lnTo>
                <a:lnTo>
                  <a:pt x="6211824" y="340613"/>
                </a:lnTo>
                <a:lnTo>
                  <a:pt x="6211824" y="0"/>
                </a:lnTo>
                <a:close/>
              </a:path>
            </a:pathLst>
          </a:custGeom>
          <a:solidFill>
            <a:srgbClr val="6425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16764" y="364997"/>
            <a:ext cx="821690" cy="277495"/>
          </a:xfrm>
          <a:custGeom>
            <a:avLst/>
            <a:gdLst/>
            <a:ahLst/>
            <a:cxnLst/>
            <a:rect l="l" t="t" r="r" b="b"/>
            <a:pathLst>
              <a:path w="821690" h="277495">
                <a:moveTo>
                  <a:pt x="821436" y="0"/>
                </a:moveTo>
                <a:lnTo>
                  <a:pt x="0" y="0"/>
                </a:lnTo>
                <a:lnTo>
                  <a:pt x="0" y="277367"/>
                </a:lnTo>
                <a:lnTo>
                  <a:pt x="821436" y="277367"/>
                </a:lnTo>
                <a:lnTo>
                  <a:pt x="821436" y="0"/>
                </a:lnTo>
                <a:close/>
              </a:path>
            </a:pathLst>
          </a:custGeom>
          <a:solidFill>
            <a:srgbClr val="6425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327CE1B-CF71-4CE5-8158-CA21D7AD1A70}"/>
              </a:ext>
            </a:extLst>
          </p:cNvPr>
          <p:cNvSpPr txBox="1"/>
          <p:nvPr userDrawn="1"/>
        </p:nvSpPr>
        <p:spPr>
          <a:xfrm>
            <a:off x="16764" y="6570101"/>
            <a:ext cx="2993127" cy="2878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2700">
              <a:lnSpc>
                <a:spcPts val="1430"/>
              </a:lnSpc>
            </a:pPr>
            <a:r>
              <a:rPr lang="es-MX" sz="1600" b="1" spc="-30" dirty="0">
                <a:solidFill>
                  <a:schemeClr val="bg1"/>
                </a:solidFill>
              </a:rPr>
              <a:t>F</a:t>
            </a:r>
            <a:r>
              <a:rPr lang="es-MX" sz="1200" b="1" spc="-30" dirty="0">
                <a:solidFill>
                  <a:schemeClr val="bg1"/>
                </a:solidFill>
              </a:rPr>
              <a:t>ACULTAD </a:t>
            </a:r>
            <a:r>
              <a:rPr lang="es-MX" sz="1200" b="1" spc="10" dirty="0">
                <a:solidFill>
                  <a:schemeClr val="bg1"/>
                </a:solidFill>
              </a:rPr>
              <a:t>DE </a:t>
            </a:r>
            <a:r>
              <a:rPr lang="es-MX" sz="1600" b="1" spc="5" dirty="0">
                <a:solidFill>
                  <a:schemeClr val="bg1"/>
                </a:solidFill>
              </a:rPr>
              <a:t>M</a:t>
            </a:r>
            <a:r>
              <a:rPr lang="es-MX" sz="1200" b="1" spc="5" dirty="0">
                <a:solidFill>
                  <a:schemeClr val="bg1"/>
                </a:solidFill>
              </a:rPr>
              <a:t>INAS </a:t>
            </a:r>
            <a:r>
              <a:rPr lang="es-MX" sz="1600" b="1" spc="-85" dirty="0">
                <a:solidFill>
                  <a:schemeClr val="bg1"/>
                </a:solidFill>
                <a:latin typeface="Arial"/>
                <a:cs typeface="Arial"/>
              </a:rPr>
              <a:t>– </a:t>
            </a:r>
            <a:r>
              <a:rPr lang="es-MX" sz="1600" b="1" spc="5" dirty="0">
                <a:solidFill>
                  <a:schemeClr val="bg1"/>
                </a:solidFill>
              </a:rPr>
              <a:t>S</a:t>
            </a:r>
            <a:r>
              <a:rPr lang="es-MX" sz="1200" b="1" spc="5" dirty="0">
                <a:solidFill>
                  <a:schemeClr val="bg1"/>
                </a:solidFill>
              </a:rPr>
              <a:t>EDE</a:t>
            </a:r>
            <a:r>
              <a:rPr lang="es-MX" sz="1200" b="1" spc="229" dirty="0">
                <a:solidFill>
                  <a:schemeClr val="bg1"/>
                </a:solidFill>
              </a:rPr>
              <a:t> </a:t>
            </a:r>
            <a:r>
              <a:rPr lang="es-MX" sz="1600" b="1" spc="5" dirty="0">
                <a:solidFill>
                  <a:schemeClr val="bg1"/>
                </a:solidFill>
              </a:rPr>
              <a:t>M</a:t>
            </a:r>
            <a:r>
              <a:rPr lang="es-MX" sz="1200" b="1" spc="5" dirty="0">
                <a:solidFill>
                  <a:schemeClr val="bg1"/>
                </a:solidFill>
              </a:rPr>
              <a:t>EDELLÍN</a:t>
            </a:r>
            <a:endParaRPr lang="es-MX" sz="1600" b="1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Carlito"/>
                <a:cs typeface="Carlito"/>
              </a:defRPr>
            </a:lvl1pPr>
          </a:lstStyle>
          <a:p>
            <a:pPr marL="38100">
              <a:lnSpc>
                <a:spcPts val="1430"/>
              </a:lnSpc>
            </a:pPr>
            <a:fld id="{81D60167-4931-47E6-BA6A-407CBD079E47}" type="slidenum">
              <a:rPr spc="-5" dirty="0"/>
              <a:t>‹Nº›</a:t>
            </a:fld>
            <a:endParaRPr spc="-5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392415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276999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 lang="es-CL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428740" y="6600380"/>
            <a:ext cx="256540" cy="430887"/>
          </a:xfrm>
          <a:ln/>
        </p:spPr>
        <p:txBody>
          <a:bodyPr/>
          <a:lstStyle>
            <a:lvl1pPr>
              <a:defRPr/>
            </a:lvl1pPr>
          </a:lstStyle>
          <a:p>
            <a:fld id="{B65861EF-87E1-6141-BF19-02851F4A8841}" type="slidenum">
              <a:rPr lang="en-US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2237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434B6-4602-48AA-965B-EC437011FB98}" type="datetimeFigureOut">
              <a:rPr lang="es-ES" smtClean="0"/>
              <a:t>01/11/2020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2BBBB-2687-4511-8DDE-91500DE34C4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763217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434B6-4602-48AA-965B-EC437011FB98}" type="datetimeFigureOut">
              <a:rPr lang="es-ES" smtClean="0"/>
              <a:t>01/11/2020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2BBBB-2687-4511-8DDE-91500DE34C4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539618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434B6-4602-48AA-965B-EC437011FB98}" type="datetimeFigureOut">
              <a:rPr lang="es-ES" smtClean="0"/>
              <a:t>01/11/2020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2BBBB-2687-4511-8DDE-91500DE34C4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339693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8924084" y="5994512"/>
            <a:ext cx="3213644" cy="78936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6211823" y="6517385"/>
            <a:ext cx="1611630" cy="340995"/>
          </a:xfrm>
          <a:custGeom>
            <a:avLst/>
            <a:gdLst/>
            <a:ahLst/>
            <a:cxnLst/>
            <a:rect l="l" t="t" r="r" b="b"/>
            <a:pathLst>
              <a:path w="1611629" h="340995">
                <a:moveTo>
                  <a:pt x="1611629" y="0"/>
                </a:moveTo>
                <a:lnTo>
                  <a:pt x="0" y="0"/>
                </a:lnTo>
                <a:lnTo>
                  <a:pt x="0" y="340613"/>
                </a:lnTo>
                <a:lnTo>
                  <a:pt x="1611629" y="340613"/>
                </a:lnTo>
                <a:lnTo>
                  <a:pt x="1611629" y="0"/>
                </a:lnTo>
                <a:close/>
              </a:path>
            </a:pathLst>
          </a:custGeom>
          <a:solidFill>
            <a:srgbClr val="7E7E7E">
              <a:alpha val="56077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0" y="6517385"/>
            <a:ext cx="6212205" cy="340995"/>
          </a:xfrm>
          <a:custGeom>
            <a:avLst/>
            <a:gdLst/>
            <a:ahLst/>
            <a:cxnLst/>
            <a:rect l="l" t="t" r="r" b="b"/>
            <a:pathLst>
              <a:path w="6212205" h="340995">
                <a:moveTo>
                  <a:pt x="6211824" y="0"/>
                </a:moveTo>
                <a:lnTo>
                  <a:pt x="0" y="0"/>
                </a:lnTo>
                <a:lnTo>
                  <a:pt x="0" y="340613"/>
                </a:lnTo>
                <a:lnTo>
                  <a:pt x="6211824" y="340613"/>
                </a:lnTo>
                <a:lnTo>
                  <a:pt x="6211824" y="0"/>
                </a:lnTo>
                <a:close/>
              </a:path>
            </a:pathLst>
          </a:custGeom>
          <a:solidFill>
            <a:srgbClr val="6425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447544" y="2968751"/>
            <a:ext cx="7296911" cy="10007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550" b="0" i="0">
                <a:solidFill>
                  <a:schemeClr val="tx1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9222" y="3357117"/>
            <a:ext cx="11433555" cy="18834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428740" y="6600380"/>
            <a:ext cx="256540" cy="2032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>
                <a:solidFill>
                  <a:schemeClr val="tx1"/>
                </a:solidFill>
                <a:latin typeface="Carlito"/>
                <a:cs typeface="Carlito"/>
              </a:defRPr>
            </a:lvl1pPr>
          </a:lstStyle>
          <a:p>
            <a:pPr marL="38100">
              <a:lnSpc>
                <a:spcPts val="1430"/>
              </a:lnSpc>
            </a:pPr>
            <a:fld id="{81D60167-4931-47E6-BA6A-407CBD079E47}" type="slidenum">
              <a:rPr spc="-5" dirty="0"/>
              <a:t>‹Nº›</a:t>
            </a:fld>
            <a:endParaRPr spc="-5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6C5A17B-512D-4A0B-B183-5277FCA4CCBE}"/>
              </a:ext>
            </a:extLst>
          </p:cNvPr>
          <p:cNvSpPr txBox="1"/>
          <p:nvPr userDrawn="1"/>
        </p:nvSpPr>
        <p:spPr>
          <a:xfrm>
            <a:off x="16764" y="6570101"/>
            <a:ext cx="2993127" cy="2878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2700">
              <a:lnSpc>
                <a:spcPts val="1430"/>
              </a:lnSpc>
            </a:pPr>
            <a:r>
              <a:rPr lang="es-MX" sz="1600" b="1" spc="-30" dirty="0">
                <a:solidFill>
                  <a:schemeClr val="bg1"/>
                </a:solidFill>
              </a:rPr>
              <a:t>F</a:t>
            </a:r>
            <a:r>
              <a:rPr lang="es-MX" sz="1200" b="1" spc="-30" dirty="0">
                <a:solidFill>
                  <a:schemeClr val="bg1"/>
                </a:solidFill>
              </a:rPr>
              <a:t>ACULTAD </a:t>
            </a:r>
            <a:r>
              <a:rPr lang="es-MX" sz="1200" b="1" spc="10" dirty="0">
                <a:solidFill>
                  <a:schemeClr val="bg1"/>
                </a:solidFill>
              </a:rPr>
              <a:t>DE </a:t>
            </a:r>
            <a:r>
              <a:rPr lang="es-MX" sz="1600" b="1" spc="5" dirty="0">
                <a:solidFill>
                  <a:schemeClr val="bg1"/>
                </a:solidFill>
              </a:rPr>
              <a:t>M</a:t>
            </a:r>
            <a:r>
              <a:rPr lang="es-MX" sz="1200" b="1" spc="5" dirty="0">
                <a:solidFill>
                  <a:schemeClr val="bg1"/>
                </a:solidFill>
              </a:rPr>
              <a:t>INAS </a:t>
            </a:r>
            <a:r>
              <a:rPr lang="es-MX" sz="1600" b="1" spc="-85" dirty="0">
                <a:solidFill>
                  <a:schemeClr val="bg1"/>
                </a:solidFill>
                <a:latin typeface="Arial"/>
                <a:cs typeface="Arial"/>
              </a:rPr>
              <a:t>– </a:t>
            </a:r>
            <a:r>
              <a:rPr lang="es-MX" sz="1600" b="1" spc="5" dirty="0">
                <a:solidFill>
                  <a:schemeClr val="bg1"/>
                </a:solidFill>
              </a:rPr>
              <a:t>S</a:t>
            </a:r>
            <a:r>
              <a:rPr lang="es-MX" sz="1200" b="1" spc="5" dirty="0">
                <a:solidFill>
                  <a:schemeClr val="bg1"/>
                </a:solidFill>
              </a:rPr>
              <a:t>EDE</a:t>
            </a:r>
            <a:r>
              <a:rPr lang="es-MX" sz="1200" b="1" spc="229" dirty="0">
                <a:solidFill>
                  <a:schemeClr val="bg1"/>
                </a:solidFill>
              </a:rPr>
              <a:t> </a:t>
            </a:r>
            <a:r>
              <a:rPr lang="es-MX" sz="1600" b="1" spc="5" dirty="0">
                <a:solidFill>
                  <a:schemeClr val="bg1"/>
                </a:solidFill>
              </a:rPr>
              <a:t>M</a:t>
            </a:r>
            <a:r>
              <a:rPr lang="es-MX" sz="1200" b="1" spc="5" dirty="0">
                <a:solidFill>
                  <a:schemeClr val="bg1"/>
                </a:solidFill>
              </a:rPr>
              <a:t>EDELLÍN</a:t>
            </a:r>
            <a:endParaRPr lang="es-MX" sz="1600" b="1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</p:sldLayoutIdLst>
  <p:hf hdr="0" ft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A434B6-4602-48AA-965B-EC437011FB98}" type="datetimeFigureOut">
              <a:rPr lang="es-ES" smtClean="0"/>
              <a:t>01/11/2020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E2BBBB-2687-4511-8DDE-91500DE34C4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48810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robles05/3008422-AprendizajeDeMaquinas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coursera.org/programs/universidad-nacional-de-colombia-odgoe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fif"/><Relationship Id="rId3" Type="http://schemas.openxmlformats.org/officeDocument/2006/relationships/image" Target="../media/image21.jfif"/><Relationship Id="rId7" Type="http://schemas.openxmlformats.org/officeDocument/2006/relationships/image" Target="../media/image25.jfif"/><Relationship Id="rId2" Type="http://schemas.openxmlformats.org/officeDocument/2006/relationships/image" Target="../media/image20.jf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fif"/><Relationship Id="rId5" Type="http://schemas.openxmlformats.org/officeDocument/2006/relationships/image" Target="../media/image23.jfif"/><Relationship Id="rId4" Type="http://schemas.openxmlformats.org/officeDocument/2006/relationships/image" Target="../media/image22.jf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junyanz.github.io/CycleGAN/" TargetMode="External"/><Relationship Id="rId7" Type="http://schemas.openxmlformats.org/officeDocument/2006/relationships/hyperlink" Target="https://people.eecs.berkeley.edu/~efros/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eb.mit.edu/phillipi/" TargetMode="External"/><Relationship Id="rId5" Type="http://schemas.openxmlformats.org/officeDocument/2006/relationships/hyperlink" Target="https://taesung.me/" TargetMode="External"/><Relationship Id="rId4" Type="http://schemas.openxmlformats.org/officeDocument/2006/relationships/hyperlink" Target="https://people.eecs.berkeley.edu/~junyanz/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eb.mit.edu/phillipi/" TargetMode="External"/><Relationship Id="rId4" Type="http://schemas.openxmlformats.org/officeDocument/2006/relationships/image" Target="../media/image36.jp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jpg"/><Relationship Id="rId3" Type="http://schemas.openxmlformats.org/officeDocument/2006/relationships/hyperlink" Target="https://people.eecs.berkeley.edu/~junyanz/" TargetMode="External"/><Relationship Id="rId7" Type="http://schemas.openxmlformats.org/officeDocument/2006/relationships/image" Target="../media/image37.jpg"/><Relationship Id="rId2" Type="http://schemas.openxmlformats.org/officeDocument/2006/relationships/hyperlink" Target="https://junyanz.github.io/CycleGAN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eople.eecs.berkeley.edu/~efros/" TargetMode="External"/><Relationship Id="rId5" Type="http://schemas.openxmlformats.org/officeDocument/2006/relationships/hyperlink" Target="http://web.mit.edu/phillipi/" TargetMode="External"/><Relationship Id="rId4" Type="http://schemas.openxmlformats.org/officeDocument/2006/relationships/hyperlink" Target="https://taesung.me/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latform.ai/" TargetMode="External"/><Relationship Id="rId2" Type="http://schemas.openxmlformats.org/officeDocument/2006/relationships/hyperlink" Target="http://www.app.supervise.ly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yann.lecun.com/exdb/mnist/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hyperlink" Target="http://yann.lecun.com/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://images.google.com/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81100" y="685800"/>
            <a:ext cx="9829800" cy="12439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lang="en-US" sz="4800" b="1" dirty="0">
                <a:latin typeface="Ancizar Sans Black"/>
              </a:rPr>
              <a:t>APRENDIZAJE DE MÁQUINAS</a:t>
            </a:r>
            <a:br>
              <a:rPr lang="en-US" sz="4800" b="1" dirty="0">
                <a:latin typeface="Ancizar Sans Black"/>
              </a:rPr>
            </a:br>
            <a:r>
              <a:rPr lang="en-US" sz="3200" b="1" dirty="0">
                <a:latin typeface="Ancizar Sans Black"/>
              </a:rPr>
              <a:t>Data </a:t>
            </a:r>
            <a:r>
              <a:rPr lang="en-US" sz="3200" b="1" dirty="0" err="1">
                <a:latin typeface="Ancizar Sans Black"/>
              </a:rPr>
              <a:t>Labellin</a:t>
            </a:r>
            <a:r>
              <a:rPr lang="en-US" sz="3200" b="1" dirty="0">
                <a:latin typeface="Ancizar Sans Black"/>
              </a:rPr>
              <a:t>’ or Data Annotation</a:t>
            </a:r>
            <a:endParaRPr sz="3200" dirty="0">
              <a:latin typeface="Ancizar Sans" panose="020B0602040300000003" pitchFamily="34" charset="0"/>
            </a:endParaRPr>
          </a:p>
        </p:txBody>
      </p:sp>
      <p:sp>
        <p:nvSpPr>
          <p:cNvPr id="6" name="object 3"/>
          <p:cNvSpPr txBox="1"/>
          <p:nvPr/>
        </p:nvSpPr>
        <p:spPr>
          <a:xfrm>
            <a:off x="2266361" y="2436420"/>
            <a:ext cx="7696200" cy="1985159"/>
          </a:xfrm>
          <a:prstGeom prst="rect">
            <a:avLst/>
          </a:prstGeom>
        </p:spPr>
        <p:txBody>
          <a:bodyPr vert="horz" wrap="square" lIns="0" tIns="137160" rIns="0" bIns="0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es-ES" sz="4000" b="1" dirty="0">
                <a:latin typeface="Ancizar Sans Black"/>
              </a:rPr>
              <a:t>John Ballesteros</a:t>
            </a:r>
            <a:endParaRPr lang="es-ES" sz="4000" dirty="0">
              <a:latin typeface="Ancizar Sans Black"/>
            </a:endParaRPr>
          </a:p>
          <a:p>
            <a:pPr algn="ctr"/>
            <a:r>
              <a:rPr lang="es-ES" sz="2000" b="1" dirty="0">
                <a:latin typeface="Ancizar Sans Black"/>
              </a:rPr>
              <a:t>Profesor Asociado</a:t>
            </a:r>
          </a:p>
          <a:p>
            <a:pPr algn="ctr"/>
            <a:r>
              <a:rPr lang="es-ES" sz="2000" b="1" dirty="0">
                <a:latin typeface="Ancizar Sans Black"/>
              </a:rPr>
              <a:t>Departamento de Ingeniería Civil</a:t>
            </a:r>
          </a:p>
          <a:p>
            <a:pPr algn="ctr"/>
            <a:r>
              <a:rPr lang="es-ES" sz="2000" b="1" dirty="0">
                <a:latin typeface="Ancizar Sans Black"/>
              </a:rPr>
              <a:t>jballes@unal.edu.co</a:t>
            </a:r>
          </a:p>
          <a:p>
            <a:pPr marL="635" algn="ctr">
              <a:lnSpc>
                <a:spcPct val="100000"/>
              </a:lnSpc>
            </a:pPr>
            <a:endParaRPr sz="2000" dirty="0">
              <a:latin typeface="Carlito"/>
              <a:cs typeface="Carlito"/>
            </a:endParaRP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43D135C0-8618-4B2E-859C-BAD536F7F6B8}"/>
              </a:ext>
            </a:extLst>
          </p:cNvPr>
          <p:cNvSpPr/>
          <p:nvPr/>
        </p:nvSpPr>
        <p:spPr>
          <a:xfrm>
            <a:off x="2286000" y="4800600"/>
            <a:ext cx="85344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altLang="es-CO" sz="2000" b="1" dirty="0">
                <a:solidFill>
                  <a:srgbClr val="C00000"/>
                </a:solidFill>
                <a:latin typeface="Ancizar Sans" panose="020B0602040300000003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https://github.com/srobles05/3008422-AprendizajeDeMaquinas</a:t>
            </a:r>
            <a:r>
              <a:rPr lang="es-CO" altLang="es-CO" sz="2000" b="1" dirty="0">
                <a:solidFill>
                  <a:srgbClr val="C00000"/>
                </a:solidFill>
                <a:latin typeface="Ancizar Sans" panose="020B0602040300000003"/>
                <a:cs typeface="Arial" panose="020B0604020202020204" pitchFamily="34" charset="0"/>
              </a:rPr>
              <a:t> </a:t>
            </a:r>
            <a:r>
              <a:rPr lang="es-CO" altLang="es-CO" sz="2000" b="1" dirty="0">
                <a:solidFill>
                  <a:srgbClr val="C00000"/>
                </a:solidFill>
                <a:latin typeface="Ancizar Sans" panose="020B0602040300000003"/>
              </a:rPr>
              <a:t> </a:t>
            </a:r>
            <a:endParaRPr lang="es-CO" sz="2000" b="1" dirty="0">
              <a:solidFill>
                <a:srgbClr val="C00000"/>
              </a:solidFill>
              <a:latin typeface="Ancizar Sans" panose="020B0602040300000003"/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52EF6F2-E490-43A4-A3BF-1BD4ABF238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8889" y="294640"/>
            <a:ext cx="7296911" cy="1000760"/>
          </a:xfrm>
        </p:spPr>
        <p:txBody>
          <a:bodyPr/>
          <a:lstStyle/>
          <a:p>
            <a:r>
              <a:rPr lang="es-CO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What</a:t>
            </a:r>
            <a:r>
              <a:rPr lang="es-CO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s-CO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is</a:t>
            </a:r>
            <a:r>
              <a:rPr lang="es-CO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s-CO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enough</a:t>
            </a:r>
            <a:r>
              <a:rPr lang="es-CO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data?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15AA449-9E47-4FCE-8240-2DA905DBD8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9222" y="1676400"/>
            <a:ext cx="11433555" cy="2954655"/>
          </a:xfrm>
        </p:spPr>
        <p:txBody>
          <a:bodyPr/>
          <a:lstStyle/>
          <a:p>
            <a:pPr marL="0" indent="0" algn="just">
              <a:buNone/>
            </a:pPr>
            <a:r>
              <a:rPr lang="es-CO" sz="32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If</a:t>
            </a:r>
            <a:r>
              <a:rPr lang="es-CO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s-CO" sz="32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hyper</a:t>
            </a:r>
            <a:r>
              <a:rPr lang="es-CO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s-CO" sz="32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parameters</a:t>
            </a:r>
            <a:r>
              <a:rPr lang="es-CO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 </a:t>
            </a:r>
            <a:r>
              <a:rPr lang="es-CO" sz="32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architecture</a:t>
            </a:r>
            <a:r>
              <a:rPr lang="es-CO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s-CO" sz="32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epochs</a:t>
            </a:r>
            <a:r>
              <a:rPr lang="es-CO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and </a:t>
            </a:r>
            <a:r>
              <a:rPr lang="es-CO" sz="32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learning</a:t>
            </a:r>
            <a:r>
              <a:rPr lang="es-CO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s-CO" sz="32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rate</a:t>
            </a:r>
            <a:r>
              <a:rPr lang="es-CO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are ok </a:t>
            </a:r>
            <a:r>
              <a:rPr lang="es-CO" sz="32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but</a:t>
            </a:r>
            <a:r>
              <a:rPr lang="es-CO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s-CO" sz="32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model</a:t>
            </a:r>
            <a:r>
              <a:rPr lang="es-CO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s-CO" sz="32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accuracy</a:t>
            </a:r>
            <a:r>
              <a:rPr lang="es-CO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s-CO" sz="32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is</a:t>
            </a:r>
            <a:r>
              <a:rPr lang="es-CO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s-CO" sz="32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still</a:t>
            </a:r>
            <a:r>
              <a:rPr lang="es-CO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s-CO" sz="32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not</a:t>
            </a:r>
            <a:r>
              <a:rPr lang="es-CO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s-CO" sz="32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good</a:t>
            </a:r>
            <a:r>
              <a:rPr lang="es-CO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s-CO" sz="32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below</a:t>
            </a:r>
            <a:r>
              <a:rPr lang="es-CO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80%</a:t>
            </a:r>
          </a:p>
          <a:p>
            <a:pPr marL="0" indent="0" algn="just">
              <a:buNone/>
            </a:pPr>
            <a:endParaRPr lang="es-CO" sz="3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 algn="just">
              <a:buNone/>
            </a:pPr>
            <a:r>
              <a:rPr lang="es-CO" sz="32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You</a:t>
            </a:r>
            <a:r>
              <a:rPr lang="es-CO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s-CO" sz="32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need</a:t>
            </a:r>
            <a:r>
              <a:rPr lang="es-CO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more data !!!!</a:t>
            </a:r>
          </a:p>
          <a:p>
            <a:pPr marL="0" indent="0" algn="just">
              <a:buNone/>
            </a:pPr>
            <a:endParaRPr lang="es-CO" sz="3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 algn="just">
              <a:buNone/>
            </a:pPr>
            <a:r>
              <a:rPr lang="es-CO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		</a:t>
            </a:r>
            <a:r>
              <a:rPr lang="es-CO" sz="32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How</a:t>
            </a:r>
            <a:r>
              <a:rPr lang="es-CO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s-CO" sz="32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</a:t>
            </a:r>
            <a:r>
              <a:rPr lang="es-CO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s-CO" sz="32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get</a:t>
            </a:r>
            <a:r>
              <a:rPr lang="es-CO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more data?</a:t>
            </a:r>
          </a:p>
        </p:txBody>
      </p:sp>
    </p:spTree>
    <p:extLst>
      <p:ext uri="{BB962C8B-B14F-4D97-AF65-F5344CB8AC3E}">
        <p14:creationId xmlns:p14="http://schemas.microsoft.com/office/powerpoint/2010/main" val="25327478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8C12E7-E078-4C74-AC14-8384FAE17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304800"/>
            <a:ext cx="9982200" cy="430887"/>
          </a:xfrm>
        </p:spPr>
        <p:txBody>
          <a:bodyPr/>
          <a:lstStyle/>
          <a:p>
            <a:r>
              <a:rPr lang="es-CO" sz="2800" b="1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 </a:t>
            </a:r>
            <a:r>
              <a:rPr lang="es-CO" sz="2800" b="1" i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Augmentation</a:t>
            </a:r>
            <a:r>
              <a:rPr lang="es-CO" sz="2800" b="1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and </a:t>
            </a:r>
            <a:r>
              <a:rPr lang="es-CO" sz="2800" b="1" i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sintetic</a:t>
            </a:r>
            <a:r>
              <a:rPr lang="es-CO" sz="2800" b="1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data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A205193-E735-4096-8771-A4AD50717B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676400"/>
            <a:ext cx="11658600" cy="3564127"/>
          </a:xfrm>
        </p:spPr>
        <p:txBody>
          <a:bodyPr>
            <a:normAutofit fontScale="92500" lnSpcReduction="10000"/>
          </a:bodyPr>
          <a:lstStyle/>
          <a:p>
            <a:pPr algn="just">
              <a:buFontTx/>
              <a:buChar char="-"/>
            </a:pPr>
            <a:r>
              <a:rPr lang="es-CO" sz="2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Programming</a:t>
            </a:r>
            <a:r>
              <a:rPr lang="es-CO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s-CO" sz="2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is</a:t>
            </a:r>
            <a:r>
              <a:rPr lang="es-CO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s-CO" sz="2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</a:t>
            </a:r>
            <a:r>
              <a:rPr lang="es-CO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s-CO" sz="2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solution</a:t>
            </a:r>
            <a:r>
              <a:rPr lang="es-CO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s-CO" sz="2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there</a:t>
            </a:r>
            <a:r>
              <a:rPr lang="es-CO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s-CO" sz="2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is</a:t>
            </a:r>
            <a:r>
              <a:rPr lang="es-CO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s-CO" sz="2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little</a:t>
            </a:r>
            <a:r>
              <a:rPr lang="es-CO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s-CO" sz="2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workaround</a:t>
            </a:r>
            <a:endParaRPr lang="es-CO" sz="2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 algn="just">
              <a:buNone/>
            </a:pPr>
            <a:endParaRPr lang="es-CO" sz="2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>
              <a:buFontTx/>
              <a:buChar char="-"/>
            </a:pPr>
            <a:r>
              <a:rPr lang="es-CO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Python </a:t>
            </a:r>
            <a:r>
              <a:rPr lang="es-CO" sz="2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is</a:t>
            </a:r>
            <a:r>
              <a:rPr lang="es-CO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more </a:t>
            </a:r>
            <a:r>
              <a:rPr lang="es-CO" sz="2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than</a:t>
            </a:r>
            <a:r>
              <a:rPr lang="es-CO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ok: PIL, CV2, and </a:t>
            </a:r>
            <a:r>
              <a:rPr lang="es-CO" sz="2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imageo</a:t>
            </a:r>
            <a:r>
              <a:rPr lang="es-CO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modules do </a:t>
            </a:r>
            <a:r>
              <a:rPr lang="es-CO" sz="2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</a:t>
            </a:r>
            <a:r>
              <a:rPr lang="es-CO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s-CO" sz="2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trick</a:t>
            </a:r>
            <a:r>
              <a:rPr lang="es-CO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!</a:t>
            </a:r>
          </a:p>
          <a:p>
            <a:pPr algn="just">
              <a:buFontTx/>
              <a:buChar char="-"/>
            </a:pPr>
            <a:endParaRPr lang="es-CO" sz="2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>
              <a:buFontTx/>
              <a:buChar char="-"/>
            </a:pPr>
            <a:r>
              <a:rPr lang="es-CO" sz="2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Typical</a:t>
            </a:r>
            <a:r>
              <a:rPr lang="es-CO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s-CO" sz="2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transformations</a:t>
            </a:r>
            <a:r>
              <a:rPr lang="es-CO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are: </a:t>
            </a:r>
            <a:r>
              <a:rPr lang="es-CO" sz="2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rotate</a:t>
            </a:r>
            <a:r>
              <a:rPr lang="es-CO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=</a:t>
            </a:r>
            <a:r>
              <a:rPr lang="es-CO" sz="2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flip</a:t>
            </a:r>
            <a:r>
              <a:rPr lang="es-CO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s-CO" sz="2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scale</a:t>
            </a:r>
            <a:r>
              <a:rPr lang="es-CO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(</a:t>
            </a:r>
            <a:r>
              <a:rPr lang="es-CO" sz="2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affine</a:t>
            </a:r>
            <a:r>
              <a:rPr lang="es-CO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), </a:t>
            </a:r>
            <a:r>
              <a:rPr lang="es-CO" sz="2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warping</a:t>
            </a:r>
            <a:endParaRPr lang="es-CO" sz="2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>
              <a:buFontTx/>
              <a:buChar char="-"/>
            </a:pPr>
            <a:endParaRPr lang="es-CO" sz="2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 algn="just">
              <a:buNone/>
            </a:pPr>
            <a:r>
              <a:rPr lang="es-CO" sz="2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This</a:t>
            </a:r>
            <a:r>
              <a:rPr lang="es-CO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can </a:t>
            </a:r>
            <a:r>
              <a:rPr lang="es-CO" sz="2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multiply</a:t>
            </a:r>
            <a:r>
              <a:rPr lang="es-CO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actual data </a:t>
            </a:r>
            <a:r>
              <a:rPr lang="es-CO" sz="2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by</a:t>
            </a:r>
            <a:r>
              <a:rPr lang="es-CO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4 !</a:t>
            </a:r>
          </a:p>
          <a:p>
            <a:pPr marL="0" indent="0" algn="just">
              <a:buNone/>
            </a:pPr>
            <a:endParaRPr lang="es-CO" sz="2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 algn="just">
              <a:buNone/>
            </a:pPr>
            <a:r>
              <a:rPr lang="es-CO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</a:t>
            </a:r>
            <a:r>
              <a:rPr lang="es-CO" sz="2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Crappify</a:t>
            </a:r>
            <a:r>
              <a:rPr lang="es-CO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and </a:t>
            </a:r>
            <a:r>
              <a:rPr lang="es-CO" sz="2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blurring</a:t>
            </a:r>
            <a:r>
              <a:rPr lang="es-CO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s-CO" sz="2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is</a:t>
            </a:r>
            <a:r>
              <a:rPr lang="es-CO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s-CO" sz="2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easy</a:t>
            </a:r>
            <a:r>
              <a:rPr lang="es-CO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</a:t>
            </a:r>
          </a:p>
          <a:p>
            <a:pPr marL="0" indent="0" algn="just">
              <a:buNone/>
            </a:pPr>
            <a:endParaRPr lang="es-CO" sz="2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05276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F4DF3D5-3F45-4F32-B2BA-5DCA9151F8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784" y="304800"/>
            <a:ext cx="9774216" cy="784830"/>
          </a:xfrm>
        </p:spPr>
        <p:txBody>
          <a:bodyPr/>
          <a:lstStyle/>
          <a:p>
            <a:r>
              <a:rPr lang="es-CO" dirty="0"/>
              <a:t>Data </a:t>
            </a:r>
            <a:r>
              <a:rPr lang="es-CO" dirty="0" err="1"/>
              <a:t>Augmentation</a:t>
            </a:r>
            <a:r>
              <a:rPr lang="es-CO" dirty="0"/>
              <a:t> = </a:t>
            </a:r>
            <a:r>
              <a:rPr lang="es-CO" dirty="0" err="1"/>
              <a:t>Image</a:t>
            </a:r>
            <a:r>
              <a:rPr lang="es-CO" dirty="0"/>
              <a:t> </a:t>
            </a:r>
            <a:r>
              <a:rPr lang="es-CO" dirty="0" err="1"/>
              <a:t>Transformations</a:t>
            </a:r>
            <a:r>
              <a:rPr lang="es-CO" dirty="0"/>
              <a:t> (</a:t>
            </a:r>
            <a:r>
              <a:rPr lang="es-CO" dirty="0" err="1"/>
              <a:t>Geometric</a:t>
            </a:r>
            <a:r>
              <a:rPr lang="es-CO" dirty="0"/>
              <a:t>, Color, </a:t>
            </a:r>
            <a:r>
              <a:rPr lang="es-CO" dirty="0" err="1"/>
              <a:t>etc</a:t>
            </a:r>
            <a:r>
              <a:rPr lang="es-CO" dirty="0"/>
              <a:t>)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8B3352C-A39E-4D0B-9919-2AF83E4F92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454" y="1620076"/>
            <a:ext cx="1477583" cy="256640"/>
          </a:xfrm>
        </p:spPr>
        <p:txBody>
          <a:bodyPr/>
          <a:lstStyle/>
          <a:p>
            <a:r>
              <a:rPr lang="es-CO" dirty="0"/>
              <a:t>Original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457B180-7E11-45A6-BF81-539AB177990D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430"/>
              </a:lnSpc>
            </a:pPr>
            <a:fld id="{81D60167-4931-47E6-BA6A-407CBD079E47}" type="slidenum">
              <a:rPr lang="es-CO" spc="-5" smtClean="0"/>
              <a:t>12</a:t>
            </a:fld>
            <a:endParaRPr lang="es-CO" spc="-5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9AB2670F-DF2B-4BBF-A36B-CA8335FC02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768" y="2144079"/>
            <a:ext cx="2268691" cy="126972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F55E283C-0E4F-420A-B6A9-4C2745BFF4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1587" y="2123720"/>
            <a:ext cx="2314575" cy="129540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DB7BA15D-76F6-4BC8-B934-9A58EE6B52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8392" y="2144079"/>
            <a:ext cx="2314575" cy="1295400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E31BF6C9-C235-40B1-BB18-A15969053A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8095" y="2144079"/>
            <a:ext cx="2314575" cy="1295400"/>
          </a:xfrm>
          <a:prstGeom prst="rect">
            <a:avLst/>
          </a:prstGeom>
        </p:spPr>
      </p:pic>
      <p:sp>
        <p:nvSpPr>
          <p:cNvPr id="15" name="Marcador de texto 2">
            <a:extLst>
              <a:ext uri="{FF2B5EF4-FFF2-40B4-BE49-F238E27FC236}">
                <a16:creationId xmlns:a16="http://schemas.microsoft.com/office/drawing/2014/main" id="{5C32560D-B8BA-4D75-B060-38B2CC418084}"/>
              </a:ext>
            </a:extLst>
          </p:cNvPr>
          <p:cNvSpPr txBox="1">
            <a:spLocks/>
          </p:cNvSpPr>
          <p:nvPr/>
        </p:nvSpPr>
        <p:spPr>
          <a:xfrm>
            <a:off x="6248400" y="1641517"/>
            <a:ext cx="1477583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b="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s-CO" kern="0" dirty="0" err="1"/>
              <a:t>Flip</a:t>
            </a:r>
            <a:endParaRPr lang="es-CO" kern="0" dirty="0"/>
          </a:p>
        </p:txBody>
      </p:sp>
      <p:sp>
        <p:nvSpPr>
          <p:cNvPr id="16" name="Marcador de texto 2">
            <a:extLst>
              <a:ext uri="{FF2B5EF4-FFF2-40B4-BE49-F238E27FC236}">
                <a16:creationId xmlns:a16="http://schemas.microsoft.com/office/drawing/2014/main" id="{2C7D1A7E-F1D8-4176-8B6E-0FFF42ED745B}"/>
              </a:ext>
            </a:extLst>
          </p:cNvPr>
          <p:cNvSpPr txBox="1">
            <a:spLocks/>
          </p:cNvSpPr>
          <p:nvPr/>
        </p:nvSpPr>
        <p:spPr>
          <a:xfrm>
            <a:off x="3657600" y="1692548"/>
            <a:ext cx="1477583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b="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s-CO" kern="0" dirty="0" err="1"/>
              <a:t>Rotated</a:t>
            </a:r>
            <a:endParaRPr lang="es-CO" kern="0" dirty="0"/>
          </a:p>
        </p:txBody>
      </p:sp>
      <p:sp>
        <p:nvSpPr>
          <p:cNvPr id="17" name="Marcador de texto 2">
            <a:extLst>
              <a:ext uri="{FF2B5EF4-FFF2-40B4-BE49-F238E27FC236}">
                <a16:creationId xmlns:a16="http://schemas.microsoft.com/office/drawing/2014/main" id="{7C236568-6499-41F3-B2F3-576A6D9C0F9D}"/>
              </a:ext>
            </a:extLst>
          </p:cNvPr>
          <p:cNvSpPr txBox="1">
            <a:spLocks/>
          </p:cNvSpPr>
          <p:nvPr/>
        </p:nvSpPr>
        <p:spPr>
          <a:xfrm>
            <a:off x="8961817" y="1620076"/>
            <a:ext cx="1477583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b="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s-CO" kern="0" dirty="0" err="1"/>
              <a:t>Warped</a:t>
            </a:r>
            <a:endParaRPr lang="es-CO" kern="0" dirty="0"/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3FD72986-FB31-4507-8D2F-8DF8AF56B032}"/>
              </a:ext>
            </a:extLst>
          </p:cNvPr>
          <p:cNvSpPr txBox="1"/>
          <p:nvPr/>
        </p:nvSpPr>
        <p:spPr>
          <a:xfrm>
            <a:off x="97384" y="3646822"/>
            <a:ext cx="11222016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dirty="0"/>
              <a:t>i = </a:t>
            </a:r>
            <a:r>
              <a:rPr lang="es-CO" dirty="0" err="1"/>
              <a:t>Image.open</a:t>
            </a:r>
            <a:r>
              <a:rPr lang="es-CO" dirty="0"/>
              <a:t>(</a:t>
            </a:r>
            <a:r>
              <a:rPr lang="es-CO" dirty="0" err="1"/>
              <a:t>os.path.join</a:t>
            </a:r>
            <a:r>
              <a:rPr lang="es-CO" dirty="0"/>
              <a:t>(</a:t>
            </a:r>
            <a:r>
              <a:rPr lang="es-CO" dirty="0" err="1"/>
              <a:t>mypath</a:t>
            </a:r>
            <a:r>
              <a:rPr lang="es-CO" dirty="0"/>
              <a:t>, f))</a:t>
            </a:r>
          </a:p>
          <a:p>
            <a:r>
              <a:rPr lang="es-CO" dirty="0" err="1"/>
              <a:t>print</a:t>
            </a:r>
            <a:r>
              <a:rPr lang="es-CO" dirty="0"/>
              <a:t>(f, </a:t>
            </a:r>
            <a:r>
              <a:rPr lang="es-CO" dirty="0" err="1"/>
              <a:t>i.size</a:t>
            </a:r>
            <a:r>
              <a:rPr lang="es-CO" dirty="0"/>
              <a:t>, </a:t>
            </a:r>
            <a:r>
              <a:rPr lang="es-CO" dirty="0" err="1"/>
              <a:t>i.mode</a:t>
            </a:r>
            <a:r>
              <a:rPr lang="es-CO" dirty="0"/>
              <a:t>)</a:t>
            </a:r>
          </a:p>
          <a:p>
            <a:r>
              <a:rPr lang="es-CO" dirty="0"/>
              <a:t>i10 = </a:t>
            </a:r>
            <a:r>
              <a:rPr lang="es-CO" dirty="0" err="1"/>
              <a:t>i.rotate</a:t>
            </a:r>
            <a:r>
              <a:rPr lang="es-CO" dirty="0"/>
              <a:t>(10)</a:t>
            </a:r>
          </a:p>
          <a:p>
            <a:r>
              <a:rPr lang="es-CO" dirty="0"/>
              <a:t>i10.save(</a:t>
            </a:r>
            <a:r>
              <a:rPr lang="es-CO" dirty="0" err="1"/>
              <a:t>os.path.join</a:t>
            </a:r>
            <a:r>
              <a:rPr lang="es-CO" dirty="0"/>
              <a:t>(mypath,'rot10{}.</a:t>
            </a:r>
            <a:r>
              <a:rPr lang="es-CO" dirty="0" err="1"/>
              <a:t>jpg</a:t>
            </a:r>
            <a:r>
              <a:rPr lang="es-CO" dirty="0"/>
              <a:t>'.</a:t>
            </a:r>
            <a:r>
              <a:rPr lang="es-CO" dirty="0" err="1"/>
              <a:t>format</a:t>
            </a:r>
            <a:r>
              <a:rPr lang="es-CO" dirty="0"/>
              <a:t>(</a:t>
            </a:r>
            <a:r>
              <a:rPr lang="es-CO" dirty="0" err="1"/>
              <a:t>fname</a:t>
            </a:r>
            <a:r>
              <a:rPr lang="es-CO" dirty="0"/>
              <a:t>)))</a:t>
            </a:r>
          </a:p>
          <a:p>
            <a:r>
              <a:rPr lang="es-CO" dirty="0" err="1"/>
              <a:t>iflip</a:t>
            </a:r>
            <a:r>
              <a:rPr lang="es-CO" dirty="0"/>
              <a:t> = </a:t>
            </a:r>
            <a:r>
              <a:rPr lang="es-CO" dirty="0" err="1"/>
              <a:t>i.transpose</a:t>
            </a:r>
            <a:r>
              <a:rPr lang="es-CO" dirty="0"/>
              <a:t>(</a:t>
            </a:r>
            <a:r>
              <a:rPr lang="es-CO" dirty="0" err="1"/>
              <a:t>Image.FLIP_LEFT_RIGHT</a:t>
            </a:r>
            <a:r>
              <a:rPr lang="es-CO" dirty="0"/>
              <a:t>)</a:t>
            </a:r>
          </a:p>
          <a:p>
            <a:r>
              <a:rPr lang="es-CO" dirty="0" err="1"/>
              <a:t>iflip.save</a:t>
            </a:r>
            <a:r>
              <a:rPr lang="es-CO" dirty="0"/>
              <a:t>(</a:t>
            </a:r>
            <a:r>
              <a:rPr lang="es-CO" dirty="0" err="1"/>
              <a:t>os.path.join</a:t>
            </a:r>
            <a:r>
              <a:rPr lang="es-CO" dirty="0"/>
              <a:t>(</a:t>
            </a:r>
            <a:r>
              <a:rPr lang="es-CO" dirty="0" err="1"/>
              <a:t>mypath</a:t>
            </a:r>
            <a:r>
              <a:rPr lang="es-CO" dirty="0"/>
              <a:t>,'</a:t>
            </a:r>
            <a:r>
              <a:rPr lang="es-CO" dirty="0" err="1"/>
              <a:t>flip</a:t>
            </a:r>
            <a:r>
              <a:rPr lang="es-CO" dirty="0"/>
              <a:t>{}.</a:t>
            </a:r>
            <a:r>
              <a:rPr lang="es-CO" dirty="0" err="1"/>
              <a:t>jpg</a:t>
            </a:r>
            <a:r>
              <a:rPr lang="es-CO" dirty="0"/>
              <a:t>'.</a:t>
            </a:r>
            <a:r>
              <a:rPr lang="es-CO" dirty="0" err="1"/>
              <a:t>format</a:t>
            </a:r>
            <a:r>
              <a:rPr lang="es-CO" dirty="0"/>
              <a:t>(</a:t>
            </a:r>
            <a:r>
              <a:rPr lang="es-CO" dirty="0" err="1"/>
              <a:t>fname</a:t>
            </a:r>
            <a:r>
              <a:rPr lang="es-CO" dirty="0"/>
              <a:t>)))</a:t>
            </a:r>
          </a:p>
          <a:p>
            <a:r>
              <a:rPr lang="es-CO" dirty="0" err="1"/>
              <a:t>ifvert</a:t>
            </a:r>
            <a:r>
              <a:rPr lang="es-CO" dirty="0"/>
              <a:t> = </a:t>
            </a:r>
            <a:r>
              <a:rPr lang="es-CO" dirty="0" err="1"/>
              <a:t>i.transpose</a:t>
            </a:r>
            <a:r>
              <a:rPr lang="es-CO" dirty="0"/>
              <a:t>(</a:t>
            </a:r>
            <a:r>
              <a:rPr lang="es-CO" dirty="0" err="1"/>
              <a:t>Image.FLIP_TOP_BOTTOM</a:t>
            </a:r>
            <a:r>
              <a:rPr lang="es-CO" dirty="0"/>
              <a:t>)</a:t>
            </a:r>
          </a:p>
          <a:p>
            <a:r>
              <a:rPr lang="es-CO" dirty="0" err="1"/>
              <a:t>ifvert.save</a:t>
            </a:r>
            <a:r>
              <a:rPr lang="es-CO" dirty="0"/>
              <a:t>(</a:t>
            </a:r>
            <a:r>
              <a:rPr lang="es-CO" dirty="0" err="1"/>
              <a:t>os.path.join</a:t>
            </a:r>
            <a:r>
              <a:rPr lang="es-CO" dirty="0"/>
              <a:t>(</a:t>
            </a:r>
            <a:r>
              <a:rPr lang="es-CO" dirty="0" err="1"/>
              <a:t>mypath</a:t>
            </a:r>
            <a:r>
              <a:rPr lang="es-CO" dirty="0"/>
              <a:t>,'</a:t>
            </a:r>
            <a:r>
              <a:rPr lang="es-CO" dirty="0" err="1"/>
              <a:t>fvert</a:t>
            </a:r>
            <a:r>
              <a:rPr lang="es-CO" dirty="0"/>
              <a:t>{}.</a:t>
            </a:r>
            <a:r>
              <a:rPr lang="es-CO" dirty="0" err="1"/>
              <a:t>jpg</a:t>
            </a:r>
            <a:r>
              <a:rPr lang="es-CO" dirty="0"/>
              <a:t>'.</a:t>
            </a:r>
            <a:r>
              <a:rPr lang="es-CO" dirty="0" err="1"/>
              <a:t>format</a:t>
            </a:r>
            <a:r>
              <a:rPr lang="es-CO" dirty="0"/>
              <a:t>(</a:t>
            </a:r>
            <a:r>
              <a:rPr lang="es-CO" dirty="0" err="1"/>
              <a:t>fname</a:t>
            </a:r>
            <a:r>
              <a:rPr lang="es-CO" dirty="0"/>
              <a:t>)))</a:t>
            </a:r>
          </a:p>
          <a:p>
            <a:r>
              <a:rPr lang="es-CO" dirty="0" err="1"/>
              <a:t>iwarp</a:t>
            </a:r>
            <a:r>
              <a:rPr lang="es-CO" dirty="0"/>
              <a:t> = </a:t>
            </a:r>
            <a:r>
              <a:rPr lang="es-CO" dirty="0" err="1"/>
              <a:t>i.transform</a:t>
            </a:r>
            <a:r>
              <a:rPr lang="es-CO" dirty="0"/>
              <a:t>((</a:t>
            </a:r>
            <a:r>
              <a:rPr lang="es-CO" dirty="0" err="1"/>
              <a:t>new_width</a:t>
            </a:r>
            <a:r>
              <a:rPr lang="es-CO" dirty="0"/>
              <a:t>, </a:t>
            </a:r>
            <a:r>
              <a:rPr lang="es-CO" dirty="0" err="1"/>
              <a:t>height</a:t>
            </a:r>
            <a:r>
              <a:rPr lang="es-CO" dirty="0"/>
              <a:t>), (</a:t>
            </a:r>
            <a:r>
              <a:rPr lang="es-CO" dirty="0" err="1"/>
              <a:t>Image.AFFINE</a:t>
            </a:r>
            <a:r>
              <a:rPr lang="es-CO" dirty="0"/>
              <a:t>),(1, m, -</a:t>
            </a:r>
            <a:r>
              <a:rPr lang="es-CO" dirty="0" err="1"/>
              <a:t>xshift</a:t>
            </a:r>
            <a:r>
              <a:rPr lang="es-CO" dirty="0"/>
              <a:t> </a:t>
            </a:r>
            <a:r>
              <a:rPr lang="es-CO" dirty="0" err="1"/>
              <a:t>if</a:t>
            </a:r>
            <a:r>
              <a:rPr lang="es-CO" dirty="0"/>
              <a:t> m &gt; 0 </a:t>
            </a:r>
            <a:r>
              <a:rPr lang="es-CO" dirty="0" err="1"/>
              <a:t>else</a:t>
            </a:r>
            <a:r>
              <a:rPr lang="es-CO" dirty="0"/>
              <a:t> 0, 0, 1, 0),</a:t>
            </a:r>
          </a:p>
          <a:p>
            <a:r>
              <a:rPr lang="es-CO" dirty="0"/>
              <a:t>                  (</a:t>
            </a:r>
            <a:r>
              <a:rPr lang="es-CO" dirty="0" err="1"/>
              <a:t>Image.BICUBIC</a:t>
            </a:r>
            <a:r>
              <a:rPr lang="es-CO" dirty="0"/>
              <a:t>))</a:t>
            </a:r>
          </a:p>
          <a:p>
            <a:r>
              <a:rPr lang="es-CO" dirty="0"/>
              <a:t>    </a:t>
            </a:r>
          </a:p>
        </p:txBody>
      </p:sp>
    </p:spTree>
    <p:extLst>
      <p:ext uri="{BB962C8B-B14F-4D97-AF65-F5344CB8AC3E}">
        <p14:creationId xmlns:p14="http://schemas.microsoft.com/office/powerpoint/2010/main" val="41640177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383186-F57E-46D3-A993-5A58E251D8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5089" y="294640"/>
            <a:ext cx="7296911" cy="1000760"/>
          </a:xfrm>
        </p:spPr>
        <p:txBody>
          <a:bodyPr/>
          <a:lstStyle/>
          <a:p>
            <a:r>
              <a:rPr lang="es-CO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Examples</a:t>
            </a:r>
            <a:r>
              <a:rPr lang="es-CO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s-CO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of</a:t>
            </a:r>
            <a:r>
              <a:rPr lang="es-CO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s-CO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problems</a:t>
            </a:r>
            <a:r>
              <a:rPr lang="es-CO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s-CO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that</a:t>
            </a:r>
            <a:r>
              <a:rPr lang="es-CO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can be </a:t>
            </a:r>
            <a:r>
              <a:rPr lang="es-CO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solved</a:t>
            </a:r>
            <a:endParaRPr lang="es-CO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C4539C8-ACE7-4026-8926-D6E64F4047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9222" y="1524000"/>
            <a:ext cx="11433555" cy="4431983"/>
          </a:xfrm>
        </p:spPr>
        <p:txBody>
          <a:bodyPr/>
          <a:lstStyle/>
          <a:p>
            <a:pPr algn="just"/>
            <a:r>
              <a:rPr lang="es-CO" sz="2400" b="1" i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Binary</a:t>
            </a:r>
            <a:r>
              <a:rPr lang="es-CO" sz="2400" b="1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s-CO" sz="2400" b="1" i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classification</a:t>
            </a:r>
            <a:r>
              <a:rPr lang="es-CO" sz="2400" b="1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</a:t>
            </a:r>
            <a:r>
              <a:rPr lang="es-CO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Damaged</a:t>
            </a:r>
            <a:r>
              <a:rPr lang="es-CO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/No </a:t>
            </a:r>
            <a:r>
              <a:rPr lang="es-CO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Damaged</a:t>
            </a:r>
            <a:r>
              <a:rPr lang="es-CO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--------</a:t>
            </a:r>
            <a:r>
              <a:rPr lang="es-CO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Prob</a:t>
            </a:r>
            <a:r>
              <a:rPr lang="es-CO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1/0 (CNN), Simple </a:t>
            </a:r>
            <a:r>
              <a:rPr lang="es-CO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Label</a:t>
            </a:r>
            <a:endParaRPr lang="es-CO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s-CO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es-CO" sz="2400" b="1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Multi </a:t>
            </a:r>
            <a:r>
              <a:rPr lang="es-CO" sz="2400" b="1" i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classification</a:t>
            </a:r>
            <a:r>
              <a:rPr lang="es-CO" sz="2400" b="1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</a:t>
            </a:r>
            <a:r>
              <a:rPr lang="es-CO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Rock </a:t>
            </a:r>
            <a:r>
              <a:rPr lang="es-CO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classification</a:t>
            </a:r>
            <a:r>
              <a:rPr lang="es-CO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s-CO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Minerals</a:t>
            </a:r>
            <a:r>
              <a:rPr lang="es-CO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s-CO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vipers</a:t>
            </a:r>
            <a:r>
              <a:rPr lang="es-CO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s-CO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trees</a:t>
            </a:r>
            <a:r>
              <a:rPr lang="es-CO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s-CO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outcrops</a:t>
            </a:r>
            <a:r>
              <a:rPr lang="es-CO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s-CO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house</a:t>
            </a:r>
            <a:r>
              <a:rPr lang="es-CO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s-CO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assessment</a:t>
            </a:r>
            <a:r>
              <a:rPr lang="es-CO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--------</a:t>
            </a:r>
            <a:r>
              <a:rPr lang="es-CO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Prob</a:t>
            </a:r>
            <a:r>
              <a:rPr lang="es-CO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s-CO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Treshold</a:t>
            </a:r>
            <a:r>
              <a:rPr lang="es-CO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s-CO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above</a:t>
            </a:r>
            <a:r>
              <a:rPr lang="es-CO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0.6 (CNN), Multi </a:t>
            </a:r>
            <a:r>
              <a:rPr lang="es-CO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Label</a:t>
            </a:r>
            <a:endParaRPr lang="es-CO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endParaRPr lang="es-CO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es-CO" sz="2400" b="1" i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Image</a:t>
            </a:r>
            <a:r>
              <a:rPr lang="es-CO" sz="2400" b="1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s-CO" sz="2400" b="1" i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detection</a:t>
            </a:r>
            <a:r>
              <a:rPr lang="es-CO" sz="2400" b="1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</a:t>
            </a:r>
            <a:r>
              <a:rPr lang="es-CO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Bounding</a:t>
            </a:r>
            <a:r>
              <a:rPr lang="es-CO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boxes </a:t>
            </a:r>
            <a:r>
              <a:rPr lang="es-CO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with</a:t>
            </a:r>
            <a:r>
              <a:rPr lang="es-CO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s-CO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probability</a:t>
            </a:r>
            <a:endParaRPr lang="es-CO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s-CO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es-CO" sz="2400" b="1" i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Segmentation</a:t>
            </a:r>
            <a:r>
              <a:rPr lang="es-CO" sz="2400" b="1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</a:t>
            </a:r>
            <a:r>
              <a:rPr lang="es-CO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s-CO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each</a:t>
            </a:r>
            <a:r>
              <a:rPr lang="es-CO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pixel </a:t>
            </a:r>
            <a:r>
              <a:rPr lang="es-CO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is</a:t>
            </a:r>
            <a:r>
              <a:rPr lang="es-CO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s-CO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assigned</a:t>
            </a:r>
            <a:r>
              <a:rPr lang="es-CO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 </a:t>
            </a:r>
            <a:r>
              <a:rPr lang="es-CO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value</a:t>
            </a:r>
            <a:r>
              <a:rPr lang="es-CO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s-CO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into</a:t>
            </a:r>
            <a:r>
              <a:rPr lang="es-CO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 </a:t>
            </a:r>
            <a:r>
              <a:rPr lang="es-CO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category</a:t>
            </a:r>
            <a:r>
              <a:rPr lang="es-CO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(CNN </a:t>
            </a:r>
            <a:r>
              <a:rPr lang="es-CO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encoding-decoding</a:t>
            </a:r>
            <a:r>
              <a:rPr lang="es-CO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), </a:t>
            </a:r>
            <a:r>
              <a:rPr lang="es-CO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Masks</a:t>
            </a:r>
            <a:r>
              <a:rPr lang="es-CO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(1 color per </a:t>
            </a:r>
            <a:r>
              <a:rPr lang="es-CO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class</a:t>
            </a:r>
            <a:r>
              <a:rPr lang="es-CO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</a:p>
          <a:p>
            <a:endParaRPr lang="es-CO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es-CO" sz="2400" b="1" i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Image</a:t>
            </a:r>
            <a:r>
              <a:rPr lang="es-CO" sz="2400" b="1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s-CO" sz="2400" b="1" i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Generation</a:t>
            </a:r>
            <a:r>
              <a:rPr lang="es-CO" sz="2400" b="1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</a:t>
            </a:r>
            <a:r>
              <a:rPr lang="es-CO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Cuttoff</a:t>
            </a:r>
            <a:r>
              <a:rPr lang="es-CO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s-CO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marks</a:t>
            </a:r>
            <a:r>
              <a:rPr lang="es-CO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&amp; </a:t>
            </a:r>
            <a:r>
              <a:rPr lang="es-CO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stinks</a:t>
            </a:r>
            <a:r>
              <a:rPr lang="es-CO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s-CO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colorization</a:t>
            </a:r>
            <a:r>
              <a:rPr lang="es-CO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s-CO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improve</a:t>
            </a:r>
            <a:r>
              <a:rPr lang="es-CO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s-CO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resolution</a:t>
            </a:r>
            <a:r>
              <a:rPr lang="es-CO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(more </a:t>
            </a:r>
            <a:r>
              <a:rPr lang="es-CO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advanced</a:t>
            </a:r>
            <a:r>
              <a:rPr lang="es-CO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), Neural Style Transfer: </a:t>
            </a:r>
            <a:r>
              <a:rPr lang="es-CO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GANs</a:t>
            </a:r>
            <a:endParaRPr lang="es-CO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35391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120F9911-5038-4432-B0C3-BF7A165C63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0" y="480362"/>
            <a:ext cx="4191000" cy="4191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DCE74B6E-C0E9-4F1C-840E-A7DCDA3A7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316547"/>
            <a:ext cx="7296911" cy="392415"/>
          </a:xfrm>
        </p:spPr>
        <p:txBody>
          <a:bodyPr/>
          <a:lstStyle/>
          <a:p>
            <a:r>
              <a:rPr lang="es-CO" b="1" dirty="0" err="1"/>
              <a:t>Different</a:t>
            </a:r>
            <a:r>
              <a:rPr lang="es-CO" b="1" dirty="0"/>
              <a:t> </a:t>
            </a:r>
            <a:r>
              <a:rPr lang="es-CO" b="1" dirty="0" err="1"/>
              <a:t>problems</a:t>
            </a:r>
            <a:r>
              <a:rPr lang="es-CO" b="1" dirty="0"/>
              <a:t> </a:t>
            </a:r>
            <a:r>
              <a:rPr lang="es-CO" b="1" dirty="0" err="1"/>
              <a:t>different</a:t>
            </a:r>
            <a:r>
              <a:rPr lang="es-CO" b="1" dirty="0"/>
              <a:t> </a:t>
            </a:r>
            <a:r>
              <a:rPr lang="es-CO" b="1" dirty="0" err="1"/>
              <a:t>types</a:t>
            </a:r>
            <a:r>
              <a:rPr lang="es-CO" b="1" dirty="0"/>
              <a:t> </a:t>
            </a:r>
            <a:r>
              <a:rPr lang="es-CO" b="1" dirty="0" err="1"/>
              <a:t>of</a:t>
            </a:r>
            <a:r>
              <a:rPr lang="es-CO" b="1" dirty="0"/>
              <a:t> </a:t>
            </a:r>
            <a:r>
              <a:rPr lang="es-CO" b="1" dirty="0" err="1"/>
              <a:t>datasets</a:t>
            </a:r>
            <a:endParaRPr lang="es-CO" b="1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8FE210B-FB8E-4895-B697-794E001F5D4D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430"/>
              </a:lnSpc>
            </a:pPr>
            <a:fld id="{81D60167-4931-47E6-BA6A-407CBD079E47}" type="slidenum">
              <a:rPr lang="es-CO" spc="-5" smtClean="0"/>
              <a:t>14</a:t>
            </a:fld>
            <a:endParaRPr lang="es-CO" spc="-5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9B146582-BFF3-4033-B769-48774F6D830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0093" b="57315" l="5313" r="63854">
                        <a14:foregroundMark x1="6875" y1="33426" x2="14427" y2="33611"/>
                        <a14:foregroundMark x1="6302" y1="48796" x2="10260" y2="48796"/>
                        <a14:foregroundMark x1="20625" y1="33333" x2="23854" y2="32963"/>
                        <a14:foregroundMark x1="20677" y1="38333" x2="45417" y2="38426"/>
                        <a14:foregroundMark x1="20313" y1="41944" x2="50573" y2="44537"/>
                        <a14:foregroundMark x1="20885" y1="47130" x2="39375" y2="50556"/>
                        <a14:foregroundMark x1="20885" y1="51204" x2="21510" y2="56204"/>
                        <a14:foregroundMark x1="22240" y1="55833" x2="46302" y2="55463"/>
                        <a14:foregroundMark x1="6042" y1="47593" x2="10104" y2="49537"/>
                        <a14:foregroundMark x1="10729" y1="47963" x2="6979" y2="48519"/>
                        <a14:foregroundMark x1="50208" y1="43704" x2="45000" y2="43241"/>
                        <a14:foregroundMark x1="6510" y1="32778" x2="14740" y2="33148"/>
                        <a14:foregroundMark x1="6406" y1="49907" x2="10104" y2="50463"/>
                        <a14:foregroundMark x1="21875" y1="37593" x2="41146" y2="37130"/>
                        <a14:backgroundMark x1="6042" y1="28241" x2="13177" y2="28148"/>
                      </a14:backgroundRemoval>
                    </a14:imgEffect>
                  </a14:imgLayer>
                </a14:imgProps>
              </a:ext>
            </a:extLst>
          </a:blip>
          <a:srcRect l="5000" t="30000" r="35625" b="42222"/>
          <a:stretch/>
        </p:blipFill>
        <p:spPr>
          <a:xfrm>
            <a:off x="76201" y="838200"/>
            <a:ext cx="10134600" cy="266700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7D62DE35-26D2-4F1C-B587-1BCAD448A7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1" y="3428999"/>
            <a:ext cx="5181600" cy="3440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7642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E15E27-FBCA-4158-BF26-414C48E7C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B45F77A-A9E8-4CD3-B42D-6D2B9C9B7C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503A6FC-45FE-49BE-B7FD-32FF42C320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117" t="21692" b="5452"/>
          <a:stretch/>
        </p:blipFill>
        <p:spPr>
          <a:xfrm>
            <a:off x="0" y="0"/>
            <a:ext cx="6896100" cy="393154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E7FA8ABC-B8FA-43A9-877D-7BDABC2F16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203" t="21806" b="5324"/>
          <a:stretch/>
        </p:blipFill>
        <p:spPr>
          <a:xfrm>
            <a:off x="4289404" y="2346325"/>
            <a:ext cx="7902596" cy="4511675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E2FB26A5-7A8C-4285-896C-3C1EA2D7DF1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844" t="21945" b="5324"/>
          <a:stretch/>
        </p:blipFill>
        <p:spPr>
          <a:xfrm>
            <a:off x="-19050" y="3931540"/>
            <a:ext cx="5414309" cy="294729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422FA934-C2C4-4B3A-BC14-845B5B612C5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4844" t="21945" b="5324"/>
          <a:stretch/>
        </p:blipFill>
        <p:spPr>
          <a:xfrm>
            <a:off x="6486525" y="0"/>
            <a:ext cx="5724525" cy="3116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4817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68E2820-AB4F-4D7F-B909-DD0237CA3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3CC3ECC-79CD-41E2-89A0-4736F42768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A95C4617-D499-4A6D-AC24-F7B9BDBA7F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60" t="24652" r="53203" b="5324"/>
          <a:stretch/>
        </p:blipFill>
        <p:spPr>
          <a:xfrm>
            <a:off x="9525" y="12700"/>
            <a:ext cx="4686300" cy="4802187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3C5BD265-321C-4156-8B0F-7870635C0F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812" t="24652" r="55313" b="15695"/>
          <a:stretch/>
        </p:blipFill>
        <p:spPr>
          <a:xfrm>
            <a:off x="7686675" y="0"/>
            <a:ext cx="4495800" cy="4090987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08132CCB-F959-41D8-AF3B-B72EB707CEE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328" t="29979" r="66875" b="11943"/>
          <a:stretch/>
        </p:blipFill>
        <p:spPr>
          <a:xfrm>
            <a:off x="4619625" y="2865438"/>
            <a:ext cx="3267076" cy="3983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236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9112ED19-41C3-42A4-B327-6C81C8DEB4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862" y="181769"/>
            <a:ext cx="2466975" cy="1847850"/>
          </a:xfr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8B126580-0382-4FF1-98BE-1C620C5D9C47}"/>
              </a:ext>
            </a:extLst>
          </p:cNvPr>
          <p:cNvSpPr txBox="1"/>
          <p:nvPr/>
        </p:nvSpPr>
        <p:spPr>
          <a:xfrm>
            <a:off x="381000" y="2295525"/>
            <a:ext cx="25336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 acabados, garaje, ante jardín, varios pisos, grande, alto valor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BA91606A-BE4C-47AE-8018-D21F18D05D3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67" r="28666"/>
          <a:stretch/>
        </p:blipFill>
        <p:spPr>
          <a:xfrm>
            <a:off x="3695700" y="181769"/>
            <a:ext cx="1411514" cy="1852612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D884A5E8-A3B4-4231-8E93-D2A45A0C814A}"/>
              </a:ext>
            </a:extLst>
          </p:cNvPr>
          <p:cNvSpPr txBox="1"/>
          <p:nvPr/>
        </p:nvSpPr>
        <p:spPr>
          <a:xfrm>
            <a:off x="3295650" y="2295525"/>
            <a:ext cx="25336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CO"/>
            </a:defPPr>
            <a:lvl1pPr>
              <a:defRPr sz="1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s-CO" dirty="0"/>
              <a:t>con acabados, no garaje, no ante jardín, varios pisos, pequeña, medio valor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7A804AC6-5827-4D96-AA24-DBAACEE5B8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8362" y="181769"/>
            <a:ext cx="2466975" cy="1847850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B167A57F-64D1-45EA-BE3E-48A4139B0C36}"/>
              </a:ext>
            </a:extLst>
          </p:cNvPr>
          <p:cNvSpPr txBox="1"/>
          <p:nvPr/>
        </p:nvSpPr>
        <p:spPr>
          <a:xfrm>
            <a:off x="5972175" y="2305050"/>
            <a:ext cx="25336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CO"/>
            </a:defPPr>
            <a:lvl1pPr>
              <a:defRPr sz="1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s-CO" dirty="0"/>
              <a:t>sin acabados, no garaje, no ante jardín, varios pisos, mediana, bajo valor</a:t>
            </a: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F0288E42-8182-42CF-A39C-0A9EBCFE9EF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5887" y="260350"/>
            <a:ext cx="2466975" cy="1847850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EA21C9E7-4720-4B80-8D3E-EB672D2BC3A7}"/>
              </a:ext>
            </a:extLst>
          </p:cNvPr>
          <p:cNvSpPr txBox="1"/>
          <p:nvPr/>
        </p:nvSpPr>
        <p:spPr>
          <a:xfrm>
            <a:off x="9001124" y="2305050"/>
            <a:ext cx="25336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CO"/>
            </a:defPPr>
            <a:lvl1pPr>
              <a:defRPr sz="1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s-CO" dirty="0"/>
              <a:t>con acabados, no garaje, no ante jardín, 1 piso, pequeña, bajo valor</a:t>
            </a:r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1428D3CB-7ED8-44A0-9B33-CD5E5B0F269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9675" y="3436402"/>
            <a:ext cx="2466975" cy="1847850"/>
          </a:xfrm>
          <a:prstGeom prst="rect">
            <a:avLst/>
          </a:prstGeom>
        </p:spPr>
      </p:pic>
      <p:sp>
        <p:nvSpPr>
          <p:cNvPr id="18" name="CuadroTexto 17">
            <a:extLst>
              <a:ext uri="{FF2B5EF4-FFF2-40B4-BE49-F238E27FC236}">
                <a16:creationId xmlns:a16="http://schemas.microsoft.com/office/drawing/2014/main" id="{AEB7CA95-AA7E-4DE9-9B20-11F566B40F3A}"/>
              </a:ext>
            </a:extLst>
          </p:cNvPr>
          <p:cNvSpPr txBox="1"/>
          <p:nvPr/>
        </p:nvSpPr>
        <p:spPr>
          <a:xfrm>
            <a:off x="1143000" y="5341203"/>
            <a:ext cx="25336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CO"/>
            </a:defPPr>
            <a:lvl1pPr>
              <a:defRPr sz="1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s-CO" dirty="0"/>
              <a:t>alta pendiente, no cobertura, alto peso, muy alto riesgo</a:t>
            </a:r>
          </a:p>
        </p:txBody>
      </p:sp>
      <p:pic>
        <p:nvPicPr>
          <p:cNvPr id="20" name="Imagen 19">
            <a:extLst>
              <a:ext uri="{FF2B5EF4-FFF2-40B4-BE49-F238E27FC236}">
                <a16:creationId xmlns:a16="http://schemas.microsoft.com/office/drawing/2014/main" id="{EA1A1F82-E05D-4974-86F8-BF1FFB37A39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6275" y="3436402"/>
            <a:ext cx="2466975" cy="1847850"/>
          </a:xfrm>
          <a:prstGeom prst="rect">
            <a:avLst/>
          </a:prstGeom>
        </p:spPr>
      </p:pic>
      <p:sp>
        <p:nvSpPr>
          <p:cNvPr id="21" name="CuadroTexto 20">
            <a:extLst>
              <a:ext uri="{FF2B5EF4-FFF2-40B4-BE49-F238E27FC236}">
                <a16:creationId xmlns:a16="http://schemas.microsoft.com/office/drawing/2014/main" id="{9045473F-2F55-4D4C-A575-0B1F812186F8}"/>
              </a:ext>
            </a:extLst>
          </p:cNvPr>
          <p:cNvSpPr txBox="1"/>
          <p:nvPr/>
        </p:nvSpPr>
        <p:spPr>
          <a:xfrm>
            <a:off x="4410074" y="5341203"/>
            <a:ext cx="25336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CO"/>
            </a:defPPr>
            <a:lvl1pPr>
              <a:defRPr sz="1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s-CO" dirty="0"/>
              <a:t>alta pendiente, no cobertura, alto peso, muy alto riesgo</a:t>
            </a:r>
          </a:p>
        </p:txBody>
      </p:sp>
      <p:pic>
        <p:nvPicPr>
          <p:cNvPr id="23" name="Imagen 22">
            <a:extLst>
              <a:ext uri="{FF2B5EF4-FFF2-40B4-BE49-F238E27FC236}">
                <a16:creationId xmlns:a16="http://schemas.microsoft.com/office/drawing/2014/main" id="{AAC23142-F358-43D1-A4E4-8FB1E723FF0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949" y="3499723"/>
            <a:ext cx="2847975" cy="1600200"/>
          </a:xfrm>
          <a:prstGeom prst="rect">
            <a:avLst/>
          </a:prstGeom>
        </p:spPr>
      </p:pic>
      <p:sp>
        <p:nvSpPr>
          <p:cNvPr id="24" name="CuadroTexto 23">
            <a:extLst>
              <a:ext uri="{FF2B5EF4-FFF2-40B4-BE49-F238E27FC236}">
                <a16:creationId xmlns:a16="http://schemas.microsoft.com/office/drawing/2014/main" id="{DEBACA8B-C7F6-4C86-9689-593842517C92}"/>
              </a:ext>
            </a:extLst>
          </p:cNvPr>
          <p:cNvSpPr txBox="1"/>
          <p:nvPr/>
        </p:nvSpPr>
        <p:spPr>
          <a:xfrm>
            <a:off x="7877174" y="5309652"/>
            <a:ext cx="25336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CO"/>
            </a:defPPr>
            <a:lvl1pPr>
              <a:defRPr sz="1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s-CO" dirty="0"/>
              <a:t>alta pendiente, no cobertura, bajo peso, muy bajo riesgo</a:t>
            </a:r>
          </a:p>
        </p:txBody>
      </p:sp>
    </p:spTree>
    <p:extLst>
      <p:ext uri="{BB962C8B-B14F-4D97-AF65-F5344CB8AC3E}">
        <p14:creationId xmlns:p14="http://schemas.microsoft.com/office/powerpoint/2010/main" val="1037459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66D23F-1266-4714-BB83-8B829D814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5089" y="304800"/>
            <a:ext cx="7296911" cy="392415"/>
          </a:xfrm>
        </p:spPr>
        <p:txBody>
          <a:bodyPr/>
          <a:lstStyle/>
          <a:p>
            <a:r>
              <a:rPr lang="es-CO" dirty="0" err="1"/>
              <a:t>Camvid</a:t>
            </a:r>
            <a:r>
              <a:rPr lang="es-CO" dirty="0"/>
              <a:t>: Streets </a:t>
            </a:r>
            <a:r>
              <a:rPr lang="es-CO" dirty="0" err="1"/>
              <a:t>Segmentation</a:t>
            </a:r>
            <a:r>
              <a:rPr lang="es-CO" dirty="0"/>
              <a:t> </a:t>
            </a:r>
            <a:r>
              <a:rPr lang="es-CO" dirty="0" err="1"/>
              <a:t>Dataset</a:t>
            </a:r>
            <a:endParaRPr lang="es-CO" dirty="0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AFB3AF7E-E50D-4EEC-9397-B367FEB61E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7450" y="1143000"/>
            <a:ext cx="5801784" cy="4351338"/>
          </a:xfr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FD0048C7-38A8-4C72-8DFE-267B0C4358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50" y="1143000"/>
            <a:ext cx="580178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5716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237CE1-E727-4633-821A-B2931D89A1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6AD567E3-2581-4BCD-BF49-1B51FF3F70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160" y="7937"/>
            <a:ext cx="4572000" cy="3429000"/>
          </a:xfr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D60FBC97-4A08-4241-9690-BE715118B15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1838" y="-23814"/>
            <a:ext cx="4572000" cy="3429001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690BEA23-F9C2-42E9-93F3-CD6C32A385A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1838" y="3405187"/>
            <a:ext cx="4571999" cy="3429000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8D4C492E-25DA-4AC9-951B-FF2AA3613F4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160" y="3413125"/>
            <a:ext cx="4593167" cy="3444875"/>
          </a:xfrm>
          <a:prstGeom prst="rect">
            <a:avLst/>
          </a:prstGeom>
        </p:spPr>
      </p:pic>
      <p:sp>
        <p:nvSpPr>
          <p:cNvPr id="8" name="Título 1">
            <a:extLst>
              <a:ext uri="{FF2B5EF4-FFF2-40B4-BE49-F238E27FC236}">
                <a16:creationId xmlns:a16="http://schemas.microsoft.com/office/drawing/2014/main" id="{5F883136-0612-43B1-A88D-55ACF8EECB5D}"/>
              </a:ext>
            </a:extLst>
          </p:cNvPr>
          <p:cNvSpPr txBox="1">
            <a:spLocks/>
          </p:cNvSpPr>
          <p:nvPr/>
        </p:nvSpPr>
        <p:spPr>
          <a:xfrm>
            <a:off x="4724400" y="144976"/>
            <a:ext cx="4495800" cy="3924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550" b="0" i="0">
                <a:solidFill>
                  <a:schemeClr val="tx1"/>
                </a:solidFill>
                <a:latin typeface="Carlito"/>
                <a:ea typeface="+mj-ea"/>
                <a:cs typeface="Carlito"/>
              </a:defRPr>
            </a:lvl1pPr>
          </a:lstStyle>
          <a:p>
            <a:r>
              <a:rPr lang="es-CO" b="1" kern="0" dirty="0" err="1"/>
              <a:t>Landcover</a:t>
            </a:r>
            <a:r>
              <a:rPr lang="es-CO" b="1" kern="0" dirty="0"/>
              <a:t> </a:t>
            </a:r>
            <a:r>
              <a:rPr lang="es-CO" b="1" kern="0" dirty="0" err="1"/>
              <a:t>Segmentation</a:t>
            </a:r>
            <a:r>
              <a:rPr lang="es-CO" b="1" kern="0" dirty="0"/>
              <a:t> </a:t>
            </a:r>
            <a:r>
              <a:rPr lang="es-CO" b="1" kern="0" dirty="0" err="1"/>
              <a:t>Dataset</a:t>
            </a:r>
            <a:endParaRPr lang="es-CO" b="1" kern="0" dirty="0"/>
          </a:p>
        </p:txBody>
      </p:sp>
    </p:spTree>
    <p:extLst>
      <p:ext uri="{BB962C8B-B14F-4D97-AF65-F5344CB8AC3E}">
        <p14:creationId xmlns:p14="http://schemas.microsoft.com/office/powerpoint/2010/main" val="27362024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D67645-ED00-4B1D-8739-C2D4C369F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228600"/>
            <a:ext cx="7296911" cy="553998"/>
          </a:xfrm>
        </p:spPr>
        <p:txBody>
          <a:bodyPr/>
          <a:lstStyle/>
          <a:p>
            <a:r>
              <a:rPr lang="es-CO" sz="3600" b="1" dirty="0"/>
              <a:t>A data – </a:t>
            </a:r>
            <a:r>
              <a:rPr lang="es-CO" sz="3600" b="1" dirty="0" err="1"/>
              <a:t>model</a:t>
            </a:r>
            <a:r>
              <a:rPr lang="es-CO" sz="3600" b="1" dirty="0"/>
              <a:t> </a:t>
            </a:r>
            <a:r>
              <a:rPr lang="es-CO" sz="3600" b="1" dirty="0" err="1"/>
              <a:t>tandem</a:t>
            </a:r>
            <a:endParaRPr lang="es-CO" sz="3600" b="1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6660B6B-E609-405F-8497-50AE6562531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430"/>
              </a:lnSpc>
            </a:pPr>
            <a:fld id="{81D60167-4931-47E6-BA6A-407CBD079E47}" type="slidenum">
              <a:rPr lang="es-CO" spc="-5" smtClean="0"/>
              <a:t>2</a:t>
            </a:fld>
            <a:endParaRPr lang="es-CO" spc="-5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3147AFEA-B7CD-4E52-B5A3-BFBFC857F7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B1461250-4BE0-4290-897D-6EE08545C145}"/>
              </a:ext>
            </a:extLst>
          </p:cNvPr>
          <p:cNvSpPr/>
          <p:nvPr/>
        </p:nvSpPr>
        <p:spPr>
          <a:xfrm>
            <a:off x="6781800" y="2568766"/>
            <a:ext cx="3830320" cy="1905000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C5E4D2F1-986B-4A92-8088-14390F1F9BB9}"/>
              </a:ext>
            </a:extLst>
          </p:cNvPr>
          <p:cNvSpPr/>
          <p:nvPr/>
        </p:nvSpPr>
        <p:spPr>
          <a:xfrm>
            <a:off x="1219200" y="2536443"/>
            <a:ext cx="3830320" cy="1905000"/>
          </a:xfrm>
          <a:prstGeom prst="roundRect">
            <a:avLst/>
          </a:prstGeom>
          <a:solidFill>
            <a:schemeClr val="accent3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2" name="Flecha: curvada hacia abajo 21">
            <a:extLst>
              <a:ext uri="{FF2B5EF4-FFF2-40B4-BE49-F238E27FC236}">
                <a16:creationId xmlns:a16="http://schemas.microsoft.com/office/drawing/2014/main" id="{887F37D1-A443-4A1D-8FAD-A8FACD708578}"/>
              </a:ext>
            </a:extLst>
          </p:cNvPr>
          <p:cNvSpPr/>
          <p:nvPr/>
        </p:nvSpPr>
        <p:spPr>
          <a:xfrm>
            <a:off x="3048000" y="1647953"/>
            <a:ext cx="5791200" cy="888490"/>
          </a:xfrm>
          <a:prstGeom prst="curvedDownArrow">
            <a:avLst/>
          </a:prstGeom>
          <a:solidFill>
            <a:srgbClr val="92D050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tx1"/>
              </a:solidFill>
            </a:endParaRPr>
          </a:p>
        </p:txBody>
      </p:sp>
      <p:sp>
        <p:nvSpPr>
          <p:cNvPr id="24" name="Flecha: curvada hacia abajo 23">
            <a:extLst>
              <a:ext uri="{FF2B5EF4-FFF2-40B4-BE49-F238E27FC236}">
                <a16:creationId xmlns:a16="http://schemas.microsoft.com/office/drawing/2014/main" id="{AF39FDF0-64B5-4A13-8F69-CBD3E177C5B6}"/>
              </a:ext>
            </a:extLst>
          </p:cNvPr>
          <p:cNvSpPr/>
          <p:nvPr/>
        </p:nvSpPr>
        <p:spPr>
          <a:xfrm rot="10800000">
            <a:off x="2971799" y="4483864"/>
            <a:ext cx="5797627" cy="893283"/>
          </a:xfrm>
          <a:prstGeom prst="curvedDownArrow">
            <a:avLst/>
          </a:prstGeom>
          <a:solidFill>
            <a:schemeClr val="accent6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tx1"/>
              </a:solidFill>
            </a:endParaRP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015C2E25-E2A9-45AD-BDB3-7DE8A53C5FBF}"/>
              </a:ext>
            </a:extLst>
          </p:cNvPr>
          <p:cNvSpPr txBox="1"/>
          <p:nvPr/>
        </p:nvSpPr>
        <p:spPr>
          <a:xfrm>
            <a:off x="1828800" y="3273797"/>
            <a:ext cx="274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Annotated</a:t>
            </a:r>
            <a:r>
              <a:rPr lang="es-CO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Data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057897E6-BDD0-485A-A060-C3335179BCC2}"/>
              </a:ext>
            </a:extLst>
          </p:cNvPr>
          <p:cNvSpPr txBox="1"/>
          <p:nvPr/>
        </p:nvSpPr>
        <p:spPr>
          <a:xfrm>
            <a:off x="7391400" y="3276600"/>
            <a:ext cx="274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Model</a:t>
            </a:r>
            <a:endParaRPr lang="es-CO" sz="2400" dirty="0">
              <a:solidFill>
                <a:schemeClr val="tx1">
                  <a:lumMod val="65000"/>
                  <a:lumOff val="35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129787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A233C3-A041-414E-9387-2DA29D9E29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312724"/>
            <a:ext cx="7296911" cy="392415"/>
          </a:xfrm>
        </p:spPr>
        <p:txBody>
          <a:bodyPr/>
          <a:lstStyle/>
          <a:p>
            <a:r>
              <a:rPr lang="es-CO" b="1" dirty="0" err="1"/>
              <a:t>Types</a:t>
            </a:r>
            <a:r>
              <a:rPr lang="es-CO" b="1" dirty="0"/>
              <a:t> </a:t>
            </a:r>
            <a:r>
              <a:rPr lang="es-CO" b="1" dirty="0" err="1"/>
              <a:t>of</a:t>
            </a:r>
            <a:r>
              <a:rPr lang="es-CO" b="1" dirty="0"/>
              <a:t> training </a:t>
            </a:r>
            <a:r>
              <a:rPr lang="es-CO" b="1" dirty="0" err="1"/>
              <a:t>datasets</a:t>
            </a:r>
            <a:r>
              <a:rPr lang="es-CO" b="1" dirty="0"/>
              <a:t> </a:t>
            </a:r>
            <a:r>
              <a:rPr lang="es-CO" b="1" dirty="0" err="1"/>
              <a:t>for</a:t>
            </a:r>
            <a:r>
              <a:rPr lang="es-CO" b="1" dirty="0"/>
              <a:t> </a:t>
            </a:r>
            <a:r>
              <a:rPr lang="es-CO" b="1" dirty="0" err="1"/>
              <a:t>image</a:t>
            </a:r>
            <a:r>
              <a:rPr lang="es-CO" b="1" dirty="0"/>
              <a:t> </a:t>
            </a:r>
            <a:r>
              <a:rPr lang="es-CO" b="1" dirty="0" err="1"/>
              <a:t>generation</a:t>
            </a:r>
            <a:endParaRPr lang="es-CO" b="1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7BDCF72-FDF3-4227-94F3-C1B015AEC1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A3A52FB-4686-41C8-A7F7-5D5852E4D92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430"/>
              </a:lnSpc>
            </a:pPr>
            <a:fld id="{81D60167-4931-47E6-BA6A-407CBD079E47}" type="slidenum">
              <a:rPr lang="es-CO" spc="-5" smtClean="0"/>
              <a:t>20</a:t>
            </a:fld>
            <a:endParaRPr lang="es-CO" spc="-5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2FE66D4D-5B40-4D55-89EA-FED6158761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4574" y="1124838"/>
            <a:ext cx="7562850" cy="4667250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0946A53A-6BF7-4203-96B5-069C2B2C4BD6}"/>
              </a:ext>
            </a:extLst>
          </p:cNvPr>
          <p:cNvSpPr txBox="1"/>
          <p:nvPr/>
        </p:nvSpPr>
        <p:spPr>
          <a:xfrm>
            <a:off x="76200" y="5791200"/>
            <a:ext cx="112776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1100" b="0" i="0" u="none" strike="noStrike" dirty="0" err="1">
                <a:solidFill>
                  <a:srgbClr val="0366D6"/>
                </a:solidFill>
                <a:effectLst/>
                <a:latin typeface="-apple-system"/>
                <a:hlinkClick r:id="rId3"/>
              </a:rPr>
              <a:t>Unpaired</a:t>
            </a:r>
            <a:r>
              <a:rPr lang="es-CO" sz="1100" b="0" i="0" u="none" strike="noStrike" dirty="0">
                <a:solidFill>
                  <a:srgbClr val="0366D6"/>
                </a:solidFill>
                <a:effectLst/>
                <a:latin typeface="-apple-system"/>
                <a:hlinkClick r:id="rId3"/>
              </a:rPr>
              <a:t> </a:t>
            </a:r>
            <a:r>
              <a:rPr lang="es-CO" sz="1100" b="0" i="0" u="none" strike="noStrike" dirty="0" err="1">
                <a:solidFill>
                  <a:srgbClr val="0366D6"/>
                </a:solidFill>
                <a:effectLst/>
                <a:latin typeface="-apple-system"/>
                <a:hlinkClick r:id="rId3"/>
              </a:rPr>
              <a:t>Image-to-Image</a:t>
            </a:r>
            <a:r>
              <a:rPr lang="es-CO" sz="1100" b="0" i="0" u="none" strike="noStrike" dirty="0">
                <a:solidFill>
                  <a:srgbClr val="0366D6"/>
                </a:solidFill>
                <a:effectLst/>
                <a:latin typeface="-apple-system"/>
                <a:hlinkClick r:id="rId3"/>
              </a:rPr>
              <a:t> </a:t>
            </a:r>
            <a:r>
              <a:rPr lang="es-CO" sz="1100" b="0" i="0" u="none" strike="noStrike" dirty="0" err="1">
                <a:solidFill>
                  <a:srgbClr val="0366D6"/>
                </a:solidFill>
                <a:effectLst/>
                <a:latin typeface="-apple-system"/>
                <a:hlinkClick r:id="rId3"/>
              </a:rPr>
              <a:t>Translation</a:t>
            </a:r>
            <a:r>
              <a:rPr lang="es-CO" sz="1100" b="0" i="0" u="none" strike="noStrike" dirty="0">
                <a:solidFill>
                  <a:srgbClr val="0366D6"/>
                </a:solidFill>
                <a:effectLst/>
                <a:latin typeface="-apple-system"/>
                <a:hlinkClick r:id="rId3"/>
              </a:rPr>
              <a:t> </a:t>
            </a:r>
            <a:r>
              <a:rPr lang="es-CO" sz="1100" b="0" i="0" u="none" strike="noStrike" dirty="0" err="1">
                <a:solidFill>
                  <a:srgbClr val="0366D6"/>
                </a:solidFill>
                <a:effectLst/>
                <a:latin typeface="-apple-system"/>
                <a:hlinkClick r:id="rId3"/>
              </a:rPr>
              <a:t>using</a:t>
            </a:r>
            <a:r>
              <a:rPr lang="es-CO" sz="1100" b="0" i="0" u="none" strike="noStrike" dirty="0">
                <a:solidFill>
                  <a:srgbClr val="0366D6"/>
                </a:solidFill>
                <a:effectLst/>
                <a:latin typeface="-apple-system"/>
                <a:hlinkClick r:id="rId3"/>
              </a:rPr>
              <a:t> </a:t>
            </a:r>
            <a:r>
              <a:rPr lang="es-CO" sz="1100" b="0" i="0" u="none" strike="noStrike" dirty="0" err="1">
                <a:solidFill>
                  <a:srgbClr val="0366D6"/>
                </a:solidFill>
                <a:effectLst/>
                <a:latin typeface="-apple-system"/>
                <a:hlinkClick r:id="rId3"/>
              </a:rPr>
              <a:t>Cycle-Consistent</a:t>
            </a:r>
            <a:r>
              <a:rPr lang="es-CO" sz="1100" b="0" i="0" u="none" strike="noStrike" dirty="0">
                <a:solidFill>
                  <a:srgbClr val="0366D6"/>
                </a:solidFill>
                <a:effectLst/>
                <a:latin typeface="-apple-system"/>
                <a:hlinkClick r:id="rId3"/>
              </a:rPr>
              <a:t> Adversarial Networks</a:t>
            </a:r>
            <a:br>
              <a:rPr lang="es-CO" sz="1100" dirty="0"/>
            </a:br>
            <a:r>
              <a:rPr lang="es-CO" sz="1100" b="0" i="0" u="none" strike="noStrike" dirty="0">
                <a:solidFill>
                  <a:srgbClr val="0366D6"/>
                </a:solidFill>
                <a:effectLst/>
                <a:latin typeface="-apple-system"/>
                <a:hlinkClick r:id="rId4"/>
              </a:rPr>
              <a:t>Jun-Yan Zhu</a:t>
            </a:r>
            <a:r>
              <a:rPr lang="es-CO" sz="1100" b="0" i="0" dirty="0">
                <a:solidFill>
                  <a:srgbClr val="24292E"/>
                </a:solidFill>
                <a:effectLst/>
                <a:latin typeface="-apple-system"/>
              </a:rPr>
              <a:t>*, </a:t>
            </a:r>
            <a:r>
              <a:rPr lang="es-CO" sz="1100" b="0" i="0" u="none" strike="noStrike" dirty="0" err="1">
                <a:solidFill>
                  <a:srgbClr val="0366D6"/>
                </a:solidFill>
                <a:effectLst/>
                <a:latin typeface="-apple-system"/>
                <a:hlinkClick r:id="rId5"/>
              </a:rPr>
              <a:t>Taesung</a:t>
            </a:r>
            <a:r>
              <a:rPr lang="es-CO" sz="1100" b="0" i="0" u="none" strike="noStrike" dirty="0">
                <a:solidFill>
                  <a:srgbClr val="0366D6"/>
                </a:solidFill>
                <a:effectLst/>
                <a:latin typeface="-apple-system"/>
                <a:hlinkClick r:id="rId5"/>
              </a:rPr>
              <a:t> Park</a:t>
            </a:r>
            <a:r>
              <a:rPr lang="es-CO" sz="1100" b="0" i="0" dirty="0">
                <a:solidFill>
                  <a:srgbClr val="24292E"/>
                </a:solidFill>
                <a:effectLst/>
                <a:latin typeface="-apple-system"/>
              </a:rPr>
              <a:t>*, </a:t>
            </a:r>
            <a:r>
              <a:rPr lang="es-CO" sz="1100" b="0" i="0" u="none" strike="noStrike" dirty="0">
                <a:solidFill>
                  <a:srgbClr val="0366D6"/>
                </a:solidFill>
                <a:effectLst/>
                <a:latin typeface="-apple-system"/>
                <a:hlinkClick r:id="rId6"/>
              </a:rPr>
              <a:t>Phillip Isola</a:t>
            </a:r>
            <a:r>
              <a:rPr lang="es-CO" sz="1100" b="0" i="0" dirty="0">
                <a:solidFill>
                  <a:srgbClr val="24292E"/>
                </a:solidFill>
                <a:effectLst/>
                <a:latin typeface="-apple-system"/>
              </a:rPr>
              <a:t>, </a:t>
            </a:r>
            <a:r>
              <a:rPr lang="es-CO" sz="1100" b="0" i="0" u="none" strike="noStrike" dirty="0" err="1">
                <a:solidFill>
                  <a:srgbClr val="0366D6"/>
                </a:solidFill>
                <a:effectLst/>
                <a:latin typeface="-apple-system"/>
                <a:hlinkClick r:id="rId7"/>
              </a:rPr>
              <a:t>Alexei</a:t>
            </a:r>
            <a:r>
              <a:rPr lang="es-CO" sz="1100" b="0" i="0" u="none" strike="noStrike" dirty="0">
                <a:solidFill>
                  <a:srgbClr val="0366D6"/>
                </a:solidFill>
                <a:effectLst/>
                <a:latin typeface="-apple-system"/>
                <a:hlinkClick r:id="rId7"/>
              </a:rPr>
              <a:t> A. </a:t>
            </a:r>
            <a:r>
              <a:rPr lang="es-CO" sz="1100" b="0" i="0" u="none" strike="noStrike" dirty="0" err="1">
                <a:solidFill>
                  <a:srgbClr val="0366D6"/>
                </a:solidFill>
                <a:effectLst/>
                <a:latin typeface="-apple-system"/>
                <a:hlinkClick r:id="rId7"/>
              </a:rPr>
              <a:t>Efros</a:t>
            </a:r>
            <a:br>
              <a:rPr lang="es-CO" sz="1100" dirty="0"/>
            </a:br>
            <a:r>
              <a:rPr lang="es-CO" sz="1100" b="0" i="0" dirty="0">
                <a:solidFill>
                  <a:srgbClr val="24292E"/>
                </a:solidFill>
                <a:effectLst/>
                <a:latin typeface="-apple-system"/>
              </a:rPr>
              <a:t>Berkeley AI </a:t>
            </a:r>
            <a:r>
              <a:rPr lang="es-CO" sz="1100" b="0" i="0" dirty="0" err="1">
                <a:solidFill>
                  <a:srgbClr val="24292E"/>
                </a:solidFill>
                <a:effectLst/>
                <a:latin typeface="-apple-system"/>
              </a:rPr>
              <a:t>Research</a:t>
            </a:r>
            <a:r>
              <a:rPr lang="es-CO" sz="1100" b="0" i="0" dirty="0">
                <a:solidFill>
                  <a:srgbClr val="24292E"/>
                </a:solidFill>
                <a:effectLst/>
                <a:latin typeface="-apple-system"/>
              </a:rPr>
              <a:t> </a:t>
            </a:r>
            <a:r>
              <a:rPr lang="es-CO" sz="1100" b="0" i="0" dirty="0" err="1">
                <a:solidFill>
                  <a:srgbClr val="24292E"/>
                </a:solidFill>
                <a:effectLst/>
                <a:latin typeface="-apple-system"/>
              </a:rPr>
              <a:t>Lab</a:t>
            </a:r>
            <a:r>
              <a:rPr lang="es-CO" sz="1100" b="0" i="0" dirty="0">
                <a:solidFill>
                  <a:srgbClr val="24292E"/>
                </a:solidFill>
                <a:effectLst/>
                <a:latin typeface="-apple-system"/>
              </a:rPr>
              <a:t>, UC Berkeley</a:t>
            </a:r>
            <a:br>
              <a:rPr lang="es-CO" sz="1100" dirty="0"/>
            </a:br>
            <a:r>
              <a:rPr lang="es-CO" sz="1100" b="0" i="0" dirty="0">
                <a:solidFill>
                  <a:srgbClr val="24292E"/>
                </a:solidFill>
                <a:effectLst/>
                <a:latin typeface="-apple-system"/>
              </a:rPr>
              <a:t>In ICCV 2017. (* </a:t>
            </a:r>
            <a:r>
              <a:rPr lang="es-CO" sz="1100" b="0" i="0" dirty="0" err="1">
                <a:solidFill>
                  <a:srgbClr val="24292E"/>
                </a:solidFill>
                <a:effectLst/>
                <a:latin typeface="-apple-system"/>
              </a:rPr>
              <a:t>equal</a:t>
            </a:r>
            <a:r>
              <a:rPr lang="es-CO" sz="1100" b="0" i="0" dirty="0">
                <a:solidFill>
                  <a:srgbClr val="24292E"/>
                </a:solidFill>
                <a:effectLst/>
                <a:latin typeface="-apple-system"/>
              </a:rPr>
              <a:t> </a:t>
            </a:r>
            <a:r>
              <a:rPr lang="es-CO" sz="1100" b="0" i="0" dirty="0" err="1">
                <a:solidFill>
                  <a:srgbClr val="24292E"/>
                </a:solidFill>
                <a:effectLst/>
                <a:latin typeface="-apple-system"/>
              </a:rPr>
              <a:t>contributions</a:t>
            </a:r>
            <a:r>
              <a:rPr lang="es-CO" sz="1100" b="0" i="0" dirty="0">
                <a:solidFill>
                  <a:srgbClr val="24292E"/>
                </a:solidFill>
                <a:effectLst/>
                <a:latin typeface="-apple-system"/>
              </a:rPr>
              <a:t>)</a:t>
            </a:r>
            <a:endParaRPr lang="es-CO" sz="1100" dirty="0"/>
          </a:p>
        </p:txBody>
      </p:sp>
    </p:spTree>
    <p:extLst>
      <p:ext uri="{BB962C8B-B14F-4D97-AF65-F5344CB8AC3E}">
        <p14:creationId xmlns:p14="http://schemas.microsoft.com/office/powerpoint/2010/main" val="3164780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A78B33-975B-4BA4-AA30-192A867840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854" y="266581"/>
            <a:ext cx="10896346" cy="800219"/>
          </a:xfrm>
        </p:spPr>
        <p:txBody>
          <a:bodyPr/>
          <a:lstStyle/>
          <a:p>
            <a:r>
              <a:rPr lang="es-CO" sz="2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Image</a:t>
            </a:r>
            <a:r>
              <a:rPr lang="es-CO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s-CO" sz="2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Translation</a:t>
            </a:r>
            <a:r>
              <a:rPr lang="es-CO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</a:t>
            </a:r>
            <a:r>
              <a:rPr lang="es-CO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Cuttoff-marks</a:t>
            </a:r>
            <a:r>
              <a:rPr lang="es-CO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&amp; </a:t>
            </a:r>
            <a:r>
              <a:rPr lang="es-CO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stinks</a:t>
            </a:r>
            <a:r>
              <a:rPr lang="es-CO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s-CO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colorization</a:t>
            </a:r>
            <a:r>
              <a:rPr lang="es-CO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s-CO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improve</a:t>
            </a:r>
            <a:r>
              <a:rPr lang="es-CO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s-CO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resolution</a:t>
            </a:r>
            <a:r>
              <a:rPr lang="es-CO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NST (neural </a:t>
            </a:r>
            <a:r>
              <a:rPr lang="es-CO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style</a:t>
            </a:r>
            <a:r>
              <a:rPr lang="es-CO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transfer) </a:t>
            </a:r>
            <a:endParaRPr lang="es-CO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1A929F6-68F5-40C2-BDCD-4E6A9D7944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65823" y="993410"/>
            <a:ext cx="4421377" cy="1692771"/>
          </a:xfrm>
        </p:spPr>
        <p:txBody>
          <a:bodyPr/>
          <a:lstStyle/>
          <a:p>
            <a:r>
              <a:rPr lang="es-CO" sz="2000" b="1" i="1" dirty="0" err="1"/>
              <a:t>Pix</a:t>
            </a:r>
            <a:r>
              <a:rPr lang="es-CO" sz="2000" b="1" i="1" dirty="0"/>
              <a:t> </a:t>
            </a:r>
            <a:r>
              <a:rPr lang="es-CO" sz="2000" b="1" i="1" dirty="0" err="1"/>
              <a:t>to</a:t>
            </a:r>
            <a:r>
              <a:rPr lang="es-CO" sz="2000" b="1" i="1" dirty="0"/>
              <a:t> </a:t>
            </a:r>
            <a:r>
              <a:rPr lang="es-CO" sz="2000" b="1" i="1" dirty="0" err="1"/>
              <a:t>pix</a:t>
            </a:r>
            <a:endParaRPr lang="es-CO" sz="2000" b="1" i="1" dirty="0"/>
          </a:p>
          <a:p>
            <a:endParaRPr lang="es-CO" sz="2400" b="1" i="1" dirty="0"/>
          </a:p>
          <a:p>
            <a:r>
              <a:rPr lang="es-CO" sz="2400" b="1" i="1" dirty="0" err="1"/>
              <a:t>Supervised</a:t>
            </a:r>
            <a:r>
              <a:rPr lang="es-CO" sz="2400" b="1" i="1" dirty="0"/>
              <a:t> </a:t>
            </a:r>
            <a:r>
              <a:rPr lang="es-CO" sz="2400" b="1" i="1" dirty="0" err="1"/>
              <a:t>Learning</a:t>
            </a:r>
            <a:r>
              <a:rPr lang="es-CO" sz="2400" b="1" i="1" dirty="0"/>
              <a:t> !</a:t>
            </a:r>
          </a:p>
          <a:p>
            <a:endParaRPr lang="es-CO" sz="2400" b="1" i="1" dirty="0"/>
          </a:p>
          <a:p>
            <a:r>
              <a:rPr lang="es-CO" dirty="0"/>
              <a:t>Easy </a:t>
            </a:r>
            <a:r>
              <a:rPr lang="es-CO" dirty="0" err="1"/>
              <a:t>to</a:t>
            </a:r>
            <a:r>
              <a:rPr lang="es-CO" dirty="0"/>
              <a:t> </a:t>
            </a:r>
            <a:r>
              <a:rPr lang="es-CO" dirty="0" err="1"/>
              <a:t>learn</a:t>
            </a:r>
            <a:r>
              <a:rPr lang="es-CO" dirty="0"/>
              <a:t> and </a:t>
            </a:r>
            <a:r>
              <a:rPr lang="es-CO" dirty="0" err="1"/>
              <a:t>train</a:t>
            </a:r>
            <a:r>
              <a:rPr lang="es-CO" dirty="0"/>
              <a:t>, </a:t>
            </a:r>
            <a:r>
              <a:rPr lang="es-CO" dirty="0" err="1"/>
              <a:t>difficult</a:t>
            </a:r>
            <a:r>
              <a:rPr lang="es-CO" dirty="0"/>
              <a:t> </a:t>
            </a:r>
            <a:r>
              <a:rPr lang="es-CO" dirty="0" err="1"/>
              <a:t>to</a:t>
            </a:r>
            <a:r>
              <a:rPr lang="es-CO" dirty="0"/>
              <a:t> </a:t>
            </a:r>
            <a:r>
              <a:rPr lang="es-CO" dirty="0" err="1"/>
              <a:t>get</a:t>
            </a:r>
            <a:r>
              <a:rPr lang="es-CO" dirty="0"/>
              <a:t> data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BE4AC27-00C5-4274-8D09-5B8FF5640AD8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430"/>
              </a:lnSpc>
            </a:pPr>
            <a:fld id="{81D60167-4931-47E6-BA6A-407CBD079E47}" type="slidenum">
              <a:rPr lang="es-CO" spc="-5" smtClean="0"/>
              <a:t>21</a:t>
            </a:fld>
            <a:endParaRPr lang="es-CO" spc="-5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FFEDD2D6-9156-40B1-971B-8BDFD05F34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500" t="23585" r="23750" b="50000"/>
          <a:stretch/>
        </p:blipFill>
        <p:spPr>
          <a:xfrm>
            <a:off x="-42110" y="1060570"/>
            <a:ext cx="6553200" cy="1811528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5F3510A2-F9CE-499F-BBA6-9B17DEA5E1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500" t="32222" r="23750" b="38161"/>
          <a:stretch/>
        </p:blipFill>
        <p:spPr>
          <a:xfrm>
            <a:off x="1767940" y="2895600"/>
            <a:ext cx="6766460" cy="2097234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6E67B447-336A-4257-8872-CFCF1002D07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4800" y="4681251"/>
            <a:ext cx="4202668" cy="2101334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C4D61350-F4DA-49E6-865C-671254F01A60}"/>
              </a:ext>
            </a:extLst>
          </p:cNvPr>
          <p:cNvSpPr txBox="1"/>
          <p:nvPr/>
        </p:nvSpPr>
        <p:spPr>
          <a:xfrm>
            <a:off x="76200" y="5704502"/>
            <a:ext cx="297180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1100" b="0" i="0" u="none" strike="noStrike" dirty="0" err="1">
                <a:solidFill>
                  <a:srgbClr val="0366D6"/>
                </a:solidFill>
                <a:effectLst/>
                <a:latin typeface="-apple-system"/>
              </a:rPr>
              <a:t>Pix</a:t>
            </a:r>
            <a:r>
              <a:rPr lang="es-CO" sz="1100" b="0" i="0" u="none" strike="noStrike" dirty="0">
                <a:solidFill>
                  <a:srgbClr val="0366D6"/>
                </a:solidFill>
                <a:effectLst/>
                <a:latin typeface="-apple-system"/>
              </a:rPr>
              <a:t> </a:t>
            </a:r>
            <a:r>
              <a:rPr lang="es-CO" sz="1100" b="0" i="0" u="none" strike="noStrike" dirty="0" err="1">
                <a:solidFill>
                  <a:srgbClr val="0366D6"/>
                </a:solidFill>
                <a:effectLst/>
                <a:latin typeface="-apple-system"/>
              </a:rPr>
              <a:t>to</a:t>
            </a:r>
            <a:r>
              <a:rPr lang="es-CO" sz="1100" b="0" i="0" u="none" strike="noStrike" dirty="0">
                <a:solidFill>
                  <a:srgbClr val="0366D6"/>
                </a:solidFill>
                <a:effectLst/>
                <a:latin typeface="-apple-system"/>
              </a:rPr>
              <a:t> </a:t>
            </a:r>
            <a:r>
              <a:rPr lang="es-CO" sz="1100" b="0" i="0" u="none" strike="noStrike" dirty="0" err="1">
                <a:solidFill>
                  <a:srgbClr val="0366D6"/>
                </a:solidFill>
                <a:effectLst/>
                <a:latin typeface="-apple-system"/>
              </a:rPr>
              <a:t>pix</a:t>
            </a:r>
            <a:r>
              <a:rPr lang="es-CO" sz="1100" b="0" i="0" u="none" strike="noStrike" dirty="0">
                <a:solidFill>
                  <a:srgbClr val="0366D6"/>
                </a:solidFill>
                <a:effectLst/>
                <a:latin typeface="-apple-system"/>
              </a:rPr>
              <a:t> </a:t>
            </a:r>
            <a:r>
              <a:rPr lang="es-CO" sz="1100" b="0" i="0" u="none" strike="noStrike" dirty="0" err="1">
                <a:solidFill>
                  <a:srgbClr val="0366D6"/>
                </a:solidFill>
                <a:effectLst/>
                <a:latin typeface="-apple-system"/>
              </a:rPr>
              <a:t>image</a:t>
            </a:r>
            <a:r>
              <a:rPr lang="es-CO" sz="1100" b="0" i="0" u="none" strike="noStrike" dirty="0">
                <a:solidFill>
                  <a:srgbClr val="0366D6"/>
                </a:solidFill>
                <a:effectLst/>
                <a:latin typeface="-apple-system"/>
              </a:rPr>
              <a:t> </a:t>
            </a:r>
            <a:r>
              <a:rPr lang="es-CO" sz="1100" b="0" i="0" u="none" strike="noStrike" dirty="0" err="1">
                <a:solidFill>
                  <a:srgbClr val="0366D6"/>
                </a:solidFill>
                <a:effectLst/>
                <a:latin typeface="-apple-system"/>
              </a:rPr>
              <a:t>translation</a:t>
            </a:r>
            <a:r>
              <a:rPr lang="es-CO" sz="1100" b="0" i="0" dirty="0">
                <a:solidFill>
                  <a:srgbClr val="24292E"/>
                </a:solidFill>
                <a:effectLst/>
                <a:latin typeface="-apple-system"/>
              </a:rPr>
              <a:t>, </a:t>
            </a:r>
            <a:r>
              <a:rPr lang="es-CO" sz="1100" b="0" i="0" u="none" strike="noStrike" dirty="0">
                <a:solidFill>
                  <a:srgbClr val="0366D6"/>
                </a:solidFill>
                <a:effectLst/>
                <a:latin typeface="-apple-system"/>
                <a:hlinkClick r:id="rId5"/>
              </a:rPr>
              <a:t>Phillip Isola</a:t>
            </a:r>
            <a:r>
              <a:rPr lang="es-CO" sz="1100" dirty="0">
                <a:solidFill>
                  <a:srgbClr val="0366D6"/>
                </a:solidFill>
                <a:latin typeface="-apple-system"/>
              </a:rPr>
              <a:t> et al</a:t>
            </a:r>
            <a:br>
              <a:rPr lang="es-CO" sz="1100" dirty="0"/>
            </a:br>
            <a:r>
              <a:rPr lang="es-CO" sz="1100" b="0" i="0" dirty="0">
                <a:solidFill>
                  <a:srgbClr val="24292E"/>
                </a:solidFill>
                <a:effectLst/>
                <a:latin typeface="-apple-system"/>
              </a:rPr>
              <a:t>In ICCV 2017.</a:t>
            </a:r>
            <a:endParaRPr lang="es-CO" sz="1100" dirty="0"/>
          </a:p>
        </p:txBody>
      </p:sp>
    </p:spTree>
    <p:extLst>
      <p:ext uri="{BB962C8B-B14F-4D97-AF65-F5344CB8AC3E}">
        <p14:creationId xmlns:p14="http://schemas.microsoft.com/office/powerpoint/2010/main" val="527977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F93A93-A62D-4CEA-8521-F979759D2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5E9B5AA-62DE-47C3-9ED3-793CE2702B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85B417E-8409-4F4F-9674-245F66D88DF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430"/>
              </a:lnSpc>
            </a:pPr>
            <a:fld id="{81D60167-4931-47E6-BA6A-407CBD079E47}" type="slidenum">
              <a:rPr lang="es-CO" spc="-5" smtClean="0"/>
              <a:t>22</a:t>
            </a:fld>
            <a:endParaRPr lang="es-CO" spc="-5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64843ADE-0699-4CC3-97F7-A2E657CDA4C6}"/>
              </a:ext>
            </a:extLst>
          </p:cNvPr>
          <p:cNvSpPr txBox="1"/>
          <p:nvPr/>
        </p:nvSpPr>
        <p:spPr>
          <a:xfrm>
            <a:off x="76200" y="5704502"/>
            <a:ext cx="112776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1100" b="0" i="0" u="none" strike="noStrike" dirty="0" err="1">
                <a:solidFill>
                  <a:srgbClr val="0366D6"/>
                </a:solidFill>
                <a:effectLst/>
                <a:latin typeface="-apple-system"/>
                <a:hlinkClick r:id="rId2"/>
              </a:rPr>
              <a:t>Unpaired</a:t>
            </a:r>
            <a:r>
              <a:rPr lang="es-CO" sz="1100" b="0" i="0" u="none" strike="noStrike" dirty="0">
                <a:solidFill>
                  <a:srgbClr val="0366D6"/>
                </a:solidFill>
                <a:effectLst/>
                <a:latin typeface="-apple-system"/>
                <a:hlinkClick r:id="rId2"/>
              </a:rPr>
              <a:t> </a:t>
            </a:r>
            <a:r>
              <a:rPr lang="es-CO" sz="1100" b="0" i="0" u="none" strike="noStrike" dirty="0" err="1">
                <a:solidFill>
                  <a:srgbClr val="0366D6"/>
                </a:solidFill>
                <a:effectLst/>
                <a:latin typeface="-apple-system"/>
                <a:hlinkClick r:id="rId2"/>
              </a:rPr>
              <a:t>Image-to-Image</a:t>
            </a:r>
            <a:r>
              <a:rPr lang="es-CO" sz="1100" b="0" i="0" u="none" strike="noStrike" dirty="0">
                <a:solidFill>
                  <a:srgbClr val="0366D6"/>
                </a:solidFill>
                <a:effectLst/>
                <a:latin typeface="-apple-system"/>
                <a:hlinkClick r:id="rId2"/>
              </a:rPr>
              <a:t> </a:t>
            </a:r>
            <a:r>
              <a:rPr lang="es-CO" sz="1100" b="0" i="0" u="none" strike="noStrike" dirty="0" err="1">
                <a:solidFill>
                  <a:srgbClr val="0366D6"/>
                </a:solidFill>
                <a:effectLst/>
                <a:latin typeface="-apple-system"/>
                <a:hlinkClick r:id="rId2"/>
              </a:rPr>
              <a:t>Translation</a:t>
            </a:r>
            <a:r>
              <a:rPr lang="es-CO" sz="1100" b="0" i="0" u="none" strike="noStrike" dirty="0">
                <a:solidFill>
                  <a:srgbClr val="0366D6"/>
                </a:solidFill>
                <a:effectLst/>
                <a:latin typeface="-apple-system"/>
                <a:hlinkClick r:id="rId2"/>
              </a:rPr>
              <a:t> </a:t>
            </a:r>
            <a:r>
              <a:rPr lang="es-CO" sz="1100" b="0" i="0" u="none" strike="noStrike" dirty="0" err="1">
                <a:solidFill>
                  <a:srgbClr val="0366D6"/>
                </a:solidFill>
                <a:effectLst/>
                <a:latin typeface="-apple-system"/>
                <a:hlinkClick r:id="rId2"/>
              </a:rPr>
              <a:t>using</a:t>
            </a:r>
            <a:r>
              <a:rPr lang="es-CO" sz="1100" b="0" i="0" u="none" strike="noStrike" dirty="0">
                <a:solidFill>
                  <a:srgbClr val="0366D6"/>
                </a:solidFill>
                <a:effectLst/>
                <a:latin typeface="-apple-system"/>
                <a:hlinkClick r:id="rId2"/>
              </a:rPr>
              <a:t> </a:t>
            </a:r>
            <a:r>
              <a:rPr lang="es-CO" sz="1100" b="0" i="0" u="none" strike="noStrike" dirty="0" err="1">
                <a:solidFill>
                  <a:srgbClr val="0366D6"/>
                </a:solidFill>
                <a:effectLst/>
                <a:latin typeface="-apple-system"/>
                <a:hlinkClick r:id="rId2"/>
              </a:rPr>
              <a:t>Cycle-Consistent</a:t>
            </a:r>
            <a:r>
              <a:rPr lang="es-CO" sz="1100" b="0" i="0" u="none" strike="noStrike" dirty="0">
                <a:solidFill>
                  <a:srgbClr val="0366D6"/>
                </a:solidFill>
                <a:effectLst/>
                <a:latin typeface="-apple-system"/>
                <a:hlinkClick r:id="rId2"/>
              </a:rPr>
              <a:t> Adversarial Networks</a:t>
            </a:r>
            <a:br>
              <a:rPr lang="es-CO" sz="1100" dirty="0"/>
            </a:br>
            <a:r>
              <a:rPr lang="es-CO" sz="1100" b="0" i="0" u="none" strike="noStrike" dirty="0">
                <a:solidFill>
                  <a:srgbClr val="0366D6"/>
                </a:solidFill>
                <a:effectLst/>
                <a:latin typeface="-apple-system"/>
                <a:hlinkClick r:id="rId3"/>
              </a:rPr>
              <a:t>Jun-Yan Zhu</a:t>
            </a:r>
            <a:r>
              <a:rPr lang="es-CO" sz="1100" b="0" i="0" dirty="0">
                <a:solidFill>
                  <a:srgbClr val="24292E"/>
                </a:solidFill>
                <a:effectLst/>
                <a:latin typeface="-apple-system"/>
              </a:rPr>
              <a:t>*, </a:t>
            </a:r>
            <a:r>
              <a:rPr lang="es-CO" sz="1100" b="0" i="0" u="none" strike="noStrike" dirty="0" err="1">
                <a:solidFill>
                  <a:srgbClr val="0366D6"/>
                </a:solidFill>
                <a:effectLst/>
                <a:latin typeface="-apple-system"/>
                <a:hlinkClick r:id="rId4"/>
              </a:rPr>
              <a:t>Taesung</a:t>
            </a:r>
            <a:r>
              <a:rPr lang="es-CO" sz="1100" b="0" i="0" u="none" strike="noStrike" dirty="0">
                <a:solidFill>
                  <a:srgbClr val="0366D6"/>
                </a:solidFill>
                <a:effectLst/>
                <a:latin typeface="-apple-system"/>
                <a:hlinkClick r:id="rId4"/>
              </a:rPr>
              <a:t> Park</a:t>
            </a:r>
            <a:r>
              <a:rPr lang="es-CO" sz="1100" b="0" i="0" dirty="0">
                <a:solidFill>
                  <a:srgbClr val="24292E"/>
                </a:solidFill>
                <a:effectLst/>
                <a:latin typeface="-apple-system"/>
              </a:rPr>
              <a:t>*, </a:t>
            </a:r>
            <a:r>
              <a:rPr lang="es-CO" sz="1100" b="0" i="0" u="none" strike="noStrike" dirty="0">
                <a:solidFill>
                  <a:srgbClr val="0366D6"/>
                </a:solidFill>
                <a:effectLst/>
                <a:latin typeface="-apple-system"/>
                <a:hlinkClick r:id="rId5"/>
              </a:rPr>
              <a:t>Phillip Isola</a:t>
            </a:r>
            <a:r>
              <a:rPr lang="es-CO" sz="1100" b="0" i="0" dirty="0">
                <a:solidFill>
                  <a:srgbClr val="24292E"/>
                </a:solidFill>
                <a:effectLst/>
                <a:latin typeface="-apple-system"/>
              </a:rPr>
              <a:t>, </a:t>
            </a:r>
            <a:r>
              <a:rPr lang="es-CO" sz="1100" b="0" i="0" u="none" strike="noStrike" dirty="0" err="1">
                <a:solidFill>
                  <a:srgbClr val="0366D6"/>
                </a:solidFill>
                <a:effectLst/>
                <a:latin typeface="-apple-system"/>
                <a:hlinkClick r:id="rId6"/>
              </a:rPr>
              <a:t>Alexei</a:t>
            </a:r>
            <a:r>
              <a:rPr lang="es-CO" sz="1100" b="0" i="0" u="none" strike="noStrike" dirty="0">
                <a:solidFill>
                  <a:srgbClr val="0366D6"/>
                </a:solidFill>
                <a:effectLst/>
                <a:latin typeface="-apple-system"/>
                <a:hlinkClick r:id="rId6"/>
              </a:rPr>
              <a:t> A. </a:t>
            </a:r>
            <a:r>
              <a:rPr lang="es-CO" sz="1100" b="0" i="0" u="none" strike="noStrike" dirty="0" err="1">
                <a:solidFill>
                  <a:srgbClr val="0366D6"/>
                </a:solidFill>
                <a:effectLst/>
                <a:latin typeface="-apple-system"/>
                <a:hlinkClick r:id="rId6"/>
              </a:rPr>
              <a:t>Efros</a:t>
            </a:r>
            <a:br>
              <a:rPr lang="es-CO" sz="1100" dirty="0"/>
            </a:br>
            <a:r>
              <a:rPr lang="es-CO" sz="1100" b="0" i="0" dirty="0">
                <a:solidFill>
                  <a:srgbClr val="24292E"/>
                </a:solidFill>
                <a:effectLst/>
                <a:latin typeface="-apple-system"/>
              </a:rPr>
              <a:t>Berkeley AI </a:t>
            </a:r>
            <a:r>
              <a:rPr lang="es-CO" sz="1100" b="0" i="0" dirty="0" err="1">
                <a:solidFill>
                  <a:srgbClr val="24292E"/>
                </a:solidFill>
                <a:effectLst/>
                <a:latin typeface="-apple-system"/>
              </a:rPr>
              <a:t>Research</a:t>
            </a:r>
            <a:r>
              <a:rPr lang="es-CO" sz="1100" b="0" i="0" dirty="0">
                <a:solidFill>
                  <a:srgbClr val="24292E"/>
                </a:solidFill>
                <a:effectLst/>
                <a:latin typeface="-apple-system"/>
              </a:rPr>
              <a:t> </a:t>
            </a:r>
            <a:r>
              <a:rPr lang="es-CO" sz="1100" b="0" i="0" dirty="0" err="1">
                <a:solidFill>
                  <a:srgbClr val="24292E"/>
                </a:solidFill>
                <a:effectLst/>
                <a:latin typeface="-apple-system"/>
              </a:rPr>
              <a:t>Lab</a:t>
            </a:r>
            <a:r>
              <a:rPr lang="es-CO" sz="1100" b="0" i="0" dirty="0">
                <a:solidFill>
                  <a:srgbClr val="24292E"/>
                </a:solidFill>
                <a:effectLst/>
                <a:latin typeface="-apple-system"/>
              </a:rPr>
              <a:t>, UC Berkeley</a:t>
            </a:r>
            <a:br>
              <a:rPr lang="es-CO" sz="1100" dirty="0"/>
            </a:br>
            <a:r>
              <a:rPr lang="es-CO" sz="1100" b="0" i="0" dirty="0">
                <a:solidFill>
                  <a:srgbClr val="24292E"/>
                </a:solidFill>
                <a:effectLst/>
                <a:latin typeface="-apple-system"/>
              </a:rPr>
              <a:t>In ICCV 2017. (* </a:t>
            </a:r>
            <a:r>
              <a:rPr lang="es-CO" sz="1100" b="0" i="0" dirty="0" err="1">
                <a:solidFill>
                  <a:srgbClr val="24292E"/>
                </a:solidFill>
                <a:effectLst/>
                <a:latin typeface="-apple-system"/>
              </a:rPr>
              <a:t>equal</a:t>
            </a:r>
            <a:r>
              <a:rPr lang="es-CO" sz="1100" b="0" i="0" dirty="0">
                <a:solidFill>
                  <a:srgbClr val="24292E"/>
                </a:solidFill>
                <a:effectLst/>
                <a:latin typeface="-apple-system"/>
              </a:rPr>
              <a:t> </a:t>
            </a:r>
            <a:r>
              <a:rPr lang="es-CO" sz="1100" b="0" i="0" dirty="0" err="1">
                <a:solidFill>
                  <a:srgbClr val="24292E"/>
                </a:solidFill>
                <a:effectLst/>
                <a:latin typeface="-apple-system"/>
              </a:rPr>
              <a:t>contributions</a:t>
            </a:r>
            <a:r>
              <a:rPr lang="es-CO" sz="1100" b="0" i="0" dirty="0">
                <a:solidFill>
                  <a:srgbClr val="24292E"/>
                </a:solidFill>
                <a:effectLst/>
                <a:latin typeface="-apple-system"/>
              </a:rPr>
              <a:t>)</a:t>
            </a:r>
            <a:endParaRPr lang="es-CO" sz="1100" dirty="0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CF9C84D8-AF48-42FC-BF0C-FFF6805A976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804" b="6387"/>
          <a:stretch/>
        </p:blipFill>
        <p:spPr>
          <a:xfrm>
            <a:off x="0" y="0"/>
            <a:ext cx="4874179" cy="3888351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40344E33-DB6F-499C-A286-6B5C0D80085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5000" b="6624"/>
          <a:stretch/>
        </p:blipFill>
        <p:spPr>
          <a:xfrm>
            <a:off x="4876800" y="1469931"/>
            <a:ext cx="1844407" cy="3932952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80D58610-07D3-4074-A729-A5787ED45BC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64" r="40036" b="6624"/>
          <a:stretch/>
        </p:blipFill>
        <p:spPr>
          <a:xfrm>
            <a:off x="6629401" y="1492194"/>
            <a:ext cx="1828801" cy="3899672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E1525383-8C66-4C8D-9C46-73370F3D5AB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5417" y="4114800"/>
            <a:ext cx="3657600" cy="2743200"/>
          </a:xfrm>
          <a:prstGeom prst="rect">
            <a:avLst/>
          </a:prstGeom>
        </p:spPr>
      </p:pic>
      <p:sp>
        <p:nvSpPr>
          <p:cNvPr id="19" name="Marcador de texto 2">
            <a:extLst>
              <a:ext uri="{FF2B5EF4-FFF2-40B4-BE49-F238E27FC236}">
                <a16:creationId xmlns:a16="http://schemas.microsoft.com/office/drawing/2014/main" id="{B2F5F747-7DF6-4787-B210-2A8BA9B57E38}"/>
              </a:ext>
            </a:extLst>
          </p:cNvPr>
          <p:cNvSpPr txBox="1">
            <a:spLocks/>
          </p:cNvSpPr>
          <p:nvPr/>
        </p:nvSpPr>
        <p:spPr>
          <a:xfrm>
            <a:off x="8655985" y="711875"/>
            <a:ext cx="3200400" cy="240065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b="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s-CO" sz="2000" b="1" i="1" kern="0" dirty="0" err="1"/>
              <a:t>Object</a:t>
            </a:r>
            <a:r>
              <a:rPr lang="es-CO" sz="2000" b="1" i="1" kern="0" dirty="0"/>
              <a:t> </a:t>
            </a:r>
            <a:r>
              <a:rPr lang="es-CO" sz="2000" b="1" i="1" kern="0" dirty="0" err="1"/>
              <a:t>transfiguration</a:t>
            </a:r>
            <a:endParaRPr lang="es-CO" sz="2000" b="1" i="1" kern="0" dirty="0"/>
          </a:p>
          <a:p>
            <a:endParaRPr lang="es-CO" sz="2400" b="1" i="1" kern="0" dirty="0"/>
          </a:p>
          <a:p>
            <a:endParaRPr lang="es-CO" sz="2400" b="1" i="1" kern="0" dirty="0"/>
          </a:p>
          <a:p>
            <a:r>
              <a:rPr lang="es-CO" sz="2400" b="1" i="1" kern="0" dirty="0" err="1"/>
              <a:t>Unsupervised</a:t>
            </a:r>
            <a:r>
              <a:rPr lang="es-CO" sz="2400" b="1" i="1" kern="0" dirty="0"/>
              <a:t> </a:t>
            </a:r>
            <a:r>
              <a:rPr lang="es-CO" sz="2400" b="1" i="1" kern="0" dirty="0" err="1"/>
              <a:t>Learning</a:t>
            </a:r>
            <a:r>
              <a:rPr lang="es-CO" sz="2400" b="1" i="1" kern="0" dirty="0"/>
              <a:t> !</a:t>
            </a:r>
          </a:p>
          <a:p>
            <a:endParaRPr lang="es-CO" sz="2400" b="1" i="1" kern="0" dirty="0"/>
          </a:p>
          <a:p>
            <a:r>
              <a:rPr lang="es-CO" kern="0" dirty="0" err="1"/>
              <a:t>Difficult</a:t>
            </a:r>
            <a:r>
              <a:rPr lang="es-CO" kern="0" dirty="0"/>
              <a:t> </a:t>
            </a:r>
            <a:r>
              <a:rPr lang="es-CO" kern="0" dirty="0" err="1"/>
              <a:t>to</a:t>
            </a:r>
            <a:r>
              <a:rPr lang="es-CO" kern="0" dirty="0"/>
              <a:t> </a:t>
            </a:r>
            <a:r>
              <a:rPr lang="es-CO" kern="0" dirty="0" err="1"/>
              <a:t>train</a:t>
            </a:r>
            <a:r>
              <a:rPr lang="es-CO" kern="0" dirty="0"/>
              <a:t> and </a:t>
            </a:r>
            <a:r>
              <a:rPr lang="es-CO" kern="0" dirty="0" err="1"/>
              <a:t>learn</a:t>
            </a:r>
            <a:r>
              <a:rPr lang="es-CO" kern="0" dirty="0"/>
              <a:t> </a:t>
            </a:r>
            <a:r>
              <a:rPr lang="es-CO" kern="0" dirty="0" err="1"/>
              <a:t>but</a:t>
            </a:r>
            <a:r>
              <a:rPr lang="es-CO" kern="0" dirty="0"/>
              <a:t> </a:t>
            </a:r>
            <a:r>
              <a:rPr lang="es-CO" kern="0" dirty="0" err="1"/>
              <a:t>easy</a:t>
            </a:r>
            <a:r>
              <a:rPr lang="es-CO" kern="0" dirty="0"/>
              <a:t> </a:t>
            </a:r>
            <a:r>
              <a:rPr lang="es-CO" kern="0" dirty="0" err="1"/>
              <a:t>to</a:t>
            </a:r>
            <a:r>
              <a:rPr lang="es-CO" kern="0" dirty="0"/>
              <a:t> </a:t>
            </a:r>
            <a:r>
              <a:rPr lang="es-CO" kern="0" dirty="0" err="1"/>
              <a:t>get</a:t>
            </a:r>
            <a:r>
              <a:rPr lang="es-CO" kern="0"/>
              <a:t> training data</a:t>
            </a:r>
            <a:endParaRPr lang="es-CO" kern="0" dirty="0"/>
          </a:p>
        </p:txBody>
      </p:sp>
    </p:spTree>
    <p:extLst>
      <p:ext uri="{BB962C8B-B14F-4D97-AF65-F5344CB8AC3E}">
        <p14:creationId xmlns:p14="http://schemas.microsoft.com/office/powerpoint/2010/main" val="17922584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CE311C7-658D-46D0-8DB0-6A808782F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F40F028-D0ED-4544-A2D1-8F3BFFD04F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A98AA34-753A-4D1A-9C25-47547A8C00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72" t="21111" r="80234" b="5324"/>
          <a:stretch/>
        </p:blipFill>
        <p:spPr>
          <a:xfrm>
            <a:off x="2162175" y="143038"/>
            <a:ext cx="2181225" cy="6639783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69043378-45D3-43A6-B04A-27DBB6CC01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625" t="21111" r="50781" b="5324"/>
          <a:stretch/>
        </p:blipFill>
        <p:spPr>
          <a:xfrm>
            <a:off x="4343399" y="143039"/>
            <a:ext cx="2181225" cy="6639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7124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135BCDC-89FA-4247-B027-D4E1D0358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8889" y="294640"/>
            <a:ext cx="7296911" cy="1000760"/>
          </a:xfrm>
        </p:spPr>
        <p:txBody>
          <a:bodyPr/>
          <a:lstStyle/>
          <a:p>
            <a:r>
              <a:rPr lang="es-CO" dirty="0" err="1"/>
              <a:t>Labelling</a:t>
            </a:r>
            <a:r>
              <a:rPr lang="es-CO" dirty="0"/>
              <a:t> Time (</a:t>
            </a:r>
            <a:r>
              <a:rPr lang="es-CO" dirty="0" err="1"/>
              <a:t>research</a:t>
            </a:r>
            <a:r>
              <a:rPr lang="es-CO" dirty="0"/>
              <a:t> </a:t>
            </a:r>
            <a:r>
              <a:rPr lang="es-CO" dirty="0" err="1"/>
              <a:t>topic</a:t>
            </a:r>
            <a:r>
              <a:rPr lang="es-CO" dirty="0"/>
              <a:t>)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66014B94-A342-4BB1-94AA-4E85748477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2827" y="1901824"/>
            <a:ext cx="4964400" cy="2755903"/>
          </a:xfr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B68BF82F-A0F1-48D0-A31A-3DDB0872CB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76" y="1901824"/>
            <a:ext cx="4964399" cy="2755902"/>
          </a:xfrm>
          <a:prstGeom prst="rect">
            <a:avLst/>
          </a:prstGeom>
        </p:spPr>
      </p:pic>
      <p:sp>
        <p:nvSpPr>
          <p:cNvPr id="8" name="Botón de acción: Ayuda 7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E9D4F861-C9CA-4894-BF09-A5889ADC4908}"/>
              </a:ext>
            </a:extLst>
          </p:cNvPr>
          <p:cNvSpPr/>
          <p:nvPr/>
        </p:nvSpPr>
        <p:spPr>
          <a:xfrm>
            <a:off x="5400676" y="2614613"/>
            <a:ext cx="1390650" cy="1628774"/>
          </a:xfrm>
          <a:prstGeom prst="actionButtonHelp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3772928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1DA13B-D3D8-4825-B051-ABA8117817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5089" y="294640"/>
            <a:ext cx="7296911" cy="392415"/>
          </a:xfrm>
        </p:spPr>
        <p:txBody>
          <a:bodyPr/>
          <a:lstStyle/>
          <a:p>
            <a:r>
              <a:rPr lang="es-CO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What</a:t>
            </a:r>
            <a:r>
              <a:rPr lang="es-CO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s-CO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about</a:t>
            </a:r>
            <a:r>
              <a:rPr lang="es-CO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data in </a:t>
            </a:r>
            <a:r>
              <a:rPr lang="es-CO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text</a:t>
            </a:r>
            <a:r>
              <a:rPr lang="es-CO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and tables?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5DE5823-8D3E-463F-AB22-BD1ABB3494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024" y="1690688"/>
            <a:ext cx="10875607" cy="34894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694255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E44672-63D3-4FA7-97F3-0CC1F93F75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5089" y="294640"/>
            <a:ext cx="7296911" cy="1000760"/>
          </a:xfrm>
        </p:spPr>
        <p:txBody>
          <a:bodyPr/>
          <a:lstStyle/>
          <a:p>
            <a:r>
              <a:rPr lang="es-CO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Software </a:t>
            </a:r>
            <a:r>
              <a:rPr lang="es-CO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for</a:t>
            </a:r>
            <a:r>
              <a:rPr lang="es-CO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s-CO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Labelling</a:t>
            </a:r>
            <a:endParaRPr lang="es-CO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6FFB02E-C978-49EA-9459-097D512DF7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9222" y="1098352"/>
            <a:ext cx="11433555" cy="4616648"/>
          </a:xfrm>
        </p:spPr>
        <p:txBody>
          <a:bodyPr/>
          <a:lstStyle/>
          <a:p>
            <a:r>
              <a:rPr lang="es-CO" sz="2000" dirty="0" err="1"/>
              <a:t>Supervisely</a:t>
            </a:r>
            <a:r>
              <a:rPr lang="es-CO" sz="2000" dirty="0"/>
              <a:t>:  </a:t>
            </a:r>
            <a:r>
              <a:rPr lang="es-CO" sz="2000" dirty="0">
                <a:hlinkClick r:id="rId2"/>
              </a:rPr>
              <a:t>www.app.supervise.ly</a:t>
            </a:r>
            <a:endParaRPr lang="es-CO" sz="2000" dirty="0"/>
          </a:p>
          <a:p>
            <a:endParaRPr lang="es-CO" sz="2000" dirty="0"/>
          </a:p>
          <a:p>
            <a:endParaRPr lang="es-CO" sz="2000" dirty="0"/>
          </a:p>
          <a:p>
            <a:endParaRPr lang="es-CO" sz="2000" dirty="0"/>
          </a:p>
          <a:p>
            <a:endParaRPr lang="es-CO" sz="2000" dirty="0"/>
          </a:p>
          <a:p>
            <a:endParaRPr lang="es-CO" sz="2000" dirty="0"/>
          </a:p>
          <a:p>
            <a:endParaRPr lang="es-CO" sz="2000" dirty="0"/>
          </a:p>
          <a:p>
            <a:r>
              <a:rPr lang="es-CO" sz="2000" dirty="0"/>
              <a:t>Platform.ai:  </a:t>
            </a:r>
            <a:r>
              <a:rPr lang="es-CO" sz="2000" dirty="0">
                <a:hlinkClick r:id="rId3"/>
              </a:rPr>
              <a:t>www.platform.ai</a:t>
            </a:r>
            <a:endParaRPr lang="es-CO" sz="2000" dirty="0"/>
          </a:p>
          <a:p>
            <a:endParaRPr lang="es-CO" sz="2000" dirty="0"/>
          </a:p>
          <a:p>
            <a:endParaRPr lang="es-CO" sz="2000" dirty="0"/>
          </a:p>
          <a:p>
            <a:endParaRPr lang="es-CO" sz="2000" dirty="0"/>
          </a:p>
          <a:p>
            <a:endParaRPr lang="es-CO" sz="2000" dirty="0"/>
          </a:p>
          <a:p>
            <a:endParaRPr lang="es-CO" sz="2000" dirty="0"/>
          </a:p>
          <a:p>
            <a:endParaRPr lang="es-CO" sz="2000" dirty="0"/>
          </a:p>
          <a:p>
            <a:r>
              <a:rPr lang="es-CO" sz="2000" b="1" i="1" dirty="0" err="1"/>
              <a:t>PixelAnnotationTool</a:t>
            </a:r>
            <a:r>
              <a:rPr lang="es-CO" sz="2000" b="1" i="1" dirty="0"/>
              <a:t> (</a:t>
            </a:r>
            <a:r>
              <a:rPr lang="es-CO" sz="2000" b="1" i="1" dirty="0" err="1"/>
              <a:t>github</a:t>
            </a:r>
            <a:r>
              <a:rPr lang="es-CO" sz="2000" b="1" i="1" dirty="0"/>
              <a:t>)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B9569C6-BEFC-482C-BC2B-DE56ABCF233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095" b="5414"/>
          <a:stretch/>
        </p:blipFill>
        <p:spPr>
          <a:xfrm>
            <a:off x="6638925" y="171450"/>
            <a:ext cx="5317067" cy="2676525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5343FB36-AC0A-47FB-93E5-9D6E49C456A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968" b="5487"/>
          <a:stretch/>
        </p:blipFill>
        <p:spPr>
          <a:xfrm>
            <a:off x="6638925" y="3217067"/>
            <a:ext cx="5317066" cy="2678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5188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D3B3A0-1361-4DC1-BB84-50C765E8A1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5089" y="304800"/>
            <a:ext cx="7296911" cy="1000760"/>
          </a:xfrm>
        </p:spPr>
        <p:txBody>
          <a:bodyPr/>
          <a:lstStyle/>
          <a:p>
            <a:r>
              <a:rPr lang="es-CO" dirty="0" err="1"/>
              <a:t>Working</a:t>
            </a:r>
            <a:r>
              <a:rPr lang="es-CO" dirty="0"/>
              <a:t> </a:t>
            </a:r>
            <a:r>
              <a:rPr lang="es-CO" dirty="0" err="1"/>
              <a:t>Examples</a:t>
            </a:r>
            <a:endParaRPr lang="es-CO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EADBC54-74E8-4E5B-ACEE-CDABA5B35E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9222" y="1676400"/>
            <a:ext cx="11433555" cy="1107996"/>
          </a:xfrm>
        </p:spPr>
        <p:txBody>
          <a:bodyPr/>
          <a:lstStyle/>
          <a:p>
            <a:pPr marL="0" indent="0">
              <a:buNone/>
            </a:pPr>
            <a:endParaRPr lang="es-CO" sz="3600" dirty="0"/>
          </a:p>
          <a:p>
            <a:pPr marL="0" indent="0">
              <a:buNone/>
            </a:pPr>
            <a:r>
              <a:rPr lang="es-CO" sz="3600" dirty="0"/>
              <a:t>multilabel.herokuapp.com</a:t>
            </a:r>
          </a:p>
        </p:txBody>
      </p:sp>
    </p:spTree>
    <p:extLst>
      <p:ext uri="{BB962C8B-B14F-4D97-AF65-F5344CB8AC3E}">
        <p14:creationId xmlns:p14="http://schemas.microsoft.com/office/powerpoint/2010/main" val="36564897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2BA39B-6CA5-43D7-B17F-72D54FE33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E8FB99E-E945-4E88-BC38-87CCFBE9CD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24450" cy="1661993"/>
          </a:xfrm>
        </p:spPr>
        <p:txBody>
          <a:bodyPr/>
          <a:lstStyle/>
          <a:p>
            <a:pPr marL="0" indent="0">
              <a:buNone/>
            </a:pPr>
            <a:r>
              <a:rPr lang="es-CO" dirty="0"/>
              <a:t>a11X1 + a12X2 +…..+a1nXn = b1</a:t>
            </a:r>
          </a:p>
          <a:p>
            <a:pPr marL="0" indent="0">
              <a:buNone/>
            </a:pPr>
            <a:r>
              <a:rPr lang="es-CO" dirty="0"/>
              <a:t>a21X1 + a22X2 +…..+a2nXn = b2</a:t>
            </a:r>
          </a:p>
          <a:p>
            <a:pPr marL="0" indent="0">
              <a:buNone/>
            </a:pPr>
            <a:r>
              <a:rPr lang="es-CO" dirty="0"/>
              <a:t>.</a:t>
            </a:r>
          </a:p>
          <a:p>
            <a:pPr marL="0" indent="0">
              <a:buNone/>
            </a:pPr>
            <a:r>
              <a:rPr lang="es-CO" dirty="0"/>
              <a:t>.</a:t>
            </a:r>
          </a:p>
          <a:p>
            <a:pPr marL="0" indent="0">
              <a:buNone/>
            </a:pPr>
            <a:r>
              <a:rPr lang="es-CO" dirty="0"/>
              <a:t>.</a:t>
            </a:r>
          </a:p>
          <a:p>
            <a:pPr marL="0" indent="0">
              <a:buNone/>
            </a:pPr>
            <a:r>
              <a:rPr lang="es-CO" dirty="0"/>
              <a:t>an1X1 + an2X2 +…..+</a:t>
            </a:r>
            <a:r>
              <a:rPr lang="es-CO" dirty="0" err="1"/>
              <a:t>annXn</a:t>
            </a:r>
            <a:r>
              <a:rPr lang="es-CO" dirty="0"/>
              <a:t> = </a:t>
            </a:r>
            <a:r>
              <a:rPr lang="es-CO" dirty="0" err="1"/>
              <a:t>bn</a:t>
            </a:r>
            <a:endParaRPr lang="es-CO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BB207A10-63C6-48EA-9CF7-E183E2F3F644}"/>
              </a:ext>
            </a:extLst>
          </p:cNvPr>
          <p:cNvSpPr txBox="1"/>
          <p:nvPr/>
        </p:nvSpPr>
        <p:spPr>
          <a:xfrm>
            <a:off x="6229353" y="2543175"/>
            <a:ext cx="497204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800" dirty="0"/>
              <a:t>In a DNN</a:t>
            </a:r>
          </a:p>
          <a:p>
            <a:r>
              <a:rPr lang="es-CO" sz="2800" dirty="0"/>
              <a:t>AX = b, donde: </a:t>
            </a:r>
            <a:r>
              <a:rPr lang="es-CO" sz="2800" dirty="0" err="1"/>
              <a:t>A,X,b</a:t>
            </a:r>
            <a:r>
              <a:rPr lang="es-CO" sz="2800" dirty="0"/>
              <a:t> son matrices o tensores, A son los parámetros o los pesos, b son los </a:t>
            </a:r>
            <a:r>
              <a:rPr lang="es-CO" sz="2800" dirty="0" err="1"/>
              <a:t>bias</a:t>
            </a:r>
            <a:r>
              <a:rPr lang="es-CO" sz="2800" dirty="0"/>
              <a:t> (</a:t>
            </a:r>
            <a:r>
              <a:rPr lang="es-CO" sz="2800" dirty="0" err="1"/>
              <a:t>interceptos</a:t>
            </a:r>
            <a:r>
              <a:rPr lang="es-CO" sz="2800" dirty="0"/>
              <a:t>)  </a:t>
            </a:r>
          </a:p>
        </p:txBody>
      </p:sp>
    </p:spTree>
    <p:extLst>
      <p:ext uri="{BB962C8B-B14F-4D97-AF65-F5344CB8AC3E}">
        <p14:creationId xmlns:p14="http://schemas.microsoft.com/office/powerpoint/2010/main" val="5901969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B8CE4B5-183E-4067-A965-C2B07B28BA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BBEDF91-7228-4FDF-8E90-2399C638B4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22" t="16250" r="5156" b="14306"/>
          <a:stretch/>
        </p:blipFill>
        <p:spPr>
          <a:xfrm>
            <a:off x="600074" y="1114425"/>
            <a:ext cx="10963275" cy="4762500"/>
          </a:xfrm>
          <a:prstGeom prst="rect">
            <a:avLst/>
          </a:prstGeo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E0C1EEC3-6EDB-47A1-AE19-4B18D37CE4EA}"/>
              </a:ext>
            </a:extLst>
          </p:cNvPr>
          <p:cNvSpPr txBox="1">
            <a:spLocks/>
          </p:cNvSpPr>
          <p:nvPr/>
        </p:nvSpPr>
        <p:spPr>
          <a:xfrm>
            <a:off x="600073" y="200024"/>
            <a:ext cx="1096327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O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Training Data</a:t>
            </a:r>
          </a:p>
        </p:txBody>
      </p:sp>
    </p:spTree>
    <p:extLst>
      <p:ext uri="{BB962C8B-B14F-4D97-AF65-F5344CB8AC3E}">
        <p14:creationId xmlns:p14="http://schemas.microsoft.com/office/powerpoint/2010/main" val="14446238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55C6729C-C387-4052-93F3-9D0657AB8C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7857" y="152400"/>
            <a:ext cx="2514600" cy="188352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93B3D3AD-F9C0-43EA-A005-87B5A09F00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294640"/>
            <a:ext cx="7296911" cy="1000760"/>
          </a:xfrm>
        </p:spPr>
        <p:txBody>
          <a:bodyPr/>
          <a:lstStyle/>
          <a:p>
            <a:r>
              <a:rPr lang="es-CO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Famous</a:t>
            </a:r>
            <a:r>
              <a:rPr lang="es-CO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s-CO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Datasets</a:t>
            </a:r>
            <a:endParaRPr lang="es-CO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68C3C7D-A09D-4618-9CAA-93BFB90FDC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1245" y="1670209"/>
            <a:ext cx="11433555" cy="2215991"/>
          </a:xfrm>
        </p:spPr>
        <p:txBody>
          <a:bodyPr/>
          <a:lstStyle/>
          <a:p>
            <a:r>
              <a:rPr lang="es-CO" b="1" i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Mnist</a:t>
            </a:r>
            <a:r>
              <a:rPr lang="es-CO" b="1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</a:t>
            </a:r>
            <a:r>
              <a:rPr lang="es-CO" b="1" i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handwritten</a:t>
            </a:r>
            <a:r>
              <a:rPr lang="es-CO" b="1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s-CO" b="1" i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numbers</a:t>
            </a:r>
            <a:r>
              <a:rPr lang="es-CO" b="1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s-CO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</a:t>
            </a:r>
            <a:r>
              <a:rPr lang="es-CO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3"/>
              </a:rPr>
              <a:t>http://yann.lecun.com/exdb/mnist/</a:t>
            </a:r>
            <a:r>
              <a:rPr lang="es-CO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 </a:t>
            </a:r>
            <a:r>
              <a:rPr lang="es-CO" b="0" i="0" dirty="0">
                <a:effectLst/>
                <a:latin typeface="Times New Roman" panose="02020603050405020304" pitchFamily="18" charset="0"/>
                <a:hlinkClick r:id="rId4"/>
              </a:rPr>
              <a:t>Yann </a:t>
            </a:r>
            <a:r>
              <a:rPr lang="es-CO" b="0" i="0" dirty="0" err="1">
                <a:effectLst/>
                <a:latin typeface="Times New Roman" panose="02020603050405020304" pitchFamily="18" charset="0"/>
                <a:hlinkClick r:id="rId4"/>
              </a:rPr>
              <a:t>LeCun</a:t>
            </a:r>
            <a:r>
              <a:rPr lang="es-CO" b="0" i="0" dirty="0">
                <a:solidFill>
                  <a:srgbClr val="3366FF"/>
                </a:solidFill>
                <a:effectLst/>
                <a:latin typeface="Times New Roman" panose="02020603050405020304" pitchFamily="18" charset="0"/>
              </a:rPr>
              <a:t>, et </a:t>
            </a:r>
            <a:r>
              <a:rPr lang="es-CO" b="0" i="0" dirty="0" err="1">
                <a:solidFill>
                  <a:srgbClr val="3366FF"/>
                </a:solidFill>
                <a:effectLst/>
                <a:latin typeface="Times New Roman" panose="02020603050405020304" pitchFamily="18" charset="0"/>
              </a:rPr>
              <a:t>all</a:t>
            </a:r>
            <a:endParaRPr lang="es-CO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s-CO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s-CO" b="1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Coco: </a:t>
            </a:r>
            <a:r>
              <a:rPr lang="es-CO" b="1" i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common</a:t>
            </a:r>
            <a:r>
              <a:rPr lang="es-CO" b="1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s-CO" b="1" i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objects</a:t>
            </a:r>
            <a:r>
              <a:rPr lang="es-CO" b="1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in </a:t>
            </a:r>
            <a:r>
              <a:rPr lang="es-CO" b="1" i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context</a:t>
            </a:r>
            <a:r>
              <a:rPr lang="es-CO" b="1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s-CO" b="1" i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for</a:t>
            </a:r>
            <a:r>
              <a:rPr lang="es-CO" b="1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s-CO" b="1" i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detection</a:t>
            </a:r>
            <a:r>
              <a:rPr lang="es-CO" b="1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&amp; </a:t>
            </a:r>
            <a:r>
              <a:rPr lang="es-CO" b="1" i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segmentation</a:t>
            </a:r>
            <a:r>
              <a:rPr lang="es-CO" b="1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s-CO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(https://cocodataset.org/#home)</a:t>
            </a:r>
          </a:p>
          <a:p>
            <a:endParaRPr lang="es-CO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s-CO" b="1" i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Planet</a:t>
            </a:r>
            <a:r>
              <a:rPr lang="es-CO" b="1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</a:t>
            </a:r>
            <a:r>
              <a:rPr lang="es-CO" b="1" i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Multiclassification</a:t>
            </a:r>
            <a:r>
              <a:rPr lang="es-CO" b="1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s-CO" b="1" i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satellite</a:t>
            </a:r>
            <a:r>
              <a:rPr lang="es-CO" b="1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s-CO" b="1" i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from</a:t>
            </a:r>
            <a:r>
              <a:rPr lang="es-CO" b="1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s-CO" b="1" i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amazon</a:t>
            </a:r>
            <a:r>
              <a:rPr lang="es-CO" b="1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s-CO" b="1" i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rainforest</a:t>
            </a:r>
            <a:r>
              <a:rPr lang="es-CO" b="1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s-CO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(https://www.kaggle.com/nikitarom/planets-dataset)</a:t>
            </a:r>
          </a:p>
          <a:p>
            <a:endParaRPr lang="es-CO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s-CO" b="1" i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Camvid</a:t>
            </a:r>
            <a:r>
              <a:rPr lang="es-CO" b="1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</a:t>
            </a:r>
            <a:r>
              <a:rPr lang="es-CO" b="1" i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Segmentation</a:t>
            </a:r>
            <a:r>
              <a:rPr lang="es-CO" b="1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Street </a:t>
            </a:r>
            <a:r>
              <a:rPr lang="es-CO" b="1" i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datasets</a:t>
            </a:r>
            <a:r>
              <a:rPr lang="es-CO" b="1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s-CO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(http://mi.eng.cam.ac.uk/research/projects/VideoRec/CamVid/)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9DEEF7DA-FD5B-4853-967B-E4BF30505F1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625" t="50000" r="20625" b="15556"/>
          <a:stretch/>
        </p:blipFill>
        <p:spPr>
          <a:xfrm>
            <a:off x="379222" y="3886200"/>
            <a:ext cx="7162800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7769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F77369-F96D-4B1D-B994-951E9A1428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5089" y="294640"/>
            <a:ext cx="7296911" cy="1000760"/>
          </a:xfrm>
        </p:spPr>
        <p:txBody>
          <a:bodyPr/>
          <a:lstStyle/>
          <a:p>
            <a:r>
              <a:rPr lang="es-CO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Ways</a:t>
            </a:r>
            <a:r>
              <a:rPr lang="es-CO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s-CO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</a:t>
            </a:r>
            <a:r>
              <a:rPr lang="es-CO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s-CO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collect</a:t>
            </a:r>
            <a:r>
              <a:rPr lang="es-CO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data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7A491F6-31F4-46FA-B521-528E9B77AF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76400"/>
            <a:ext cx="11433555" cy="2215991"/>
          </a:xfrm>
        </p:spPr>
        <p:txBody>
          <a:bodyPr/>
          <a:lstStyle/>
          <a:p>
            <a:r>
              <a:rPr lang="es-CO" sz="3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</a:t>
            </a:r>
            <a:r>
              <a:rPr lang="es-CO" sz="36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From</a:t>
            </a:r>
            <a:r>
              <a:rPr lang="es-CO" sz="3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s-CO" sz="36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</a:t>
            </a:r>
            <a:r>
              <a:rPr lang="es-CO" sz="3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s-CO" sz="36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field</a:t>
            </a:r>
            <a:r>
              <a:rPr lang="es-CO" sz="3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(</a:t>
            </a:r>
            <a:r>
              <a:rPr lang="es-CO" sz="36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primary</a:t>
            </a:r>
            <a:r>
              <a:rPr lang="es-CO" sz="3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</a:p>
          <a:p>
            <a:endParaRPr lang="es-CO" sz="3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s-CO" sz="3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s-CO" sz="3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</a:t>
            </a:r>
            <a:r>
              <a:rPr lang="es-CO" sz="36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From</a:t>
            </a:r>
            <a:r>
              <a:rPr lang="es-CO" sz="3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s-CO" sz="36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</a:t>
            </a:r>
            <a:r>
              <a:rPr lang="es-CO" sz="3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Internet (</a:t>
            </a:r>
            <a:r>
              <a:rPr lang="es-CO" sz="36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secondary</a:t>
            </a:r>
            <a:r>
              <a:rPr lang="es-CO" sz="3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4623295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6093C5-D543-4914-9F99-DC6B160E91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5089" y="364997"/>
            <a:ext cx="7296911" cy="1000760"/>
          </a:xfrm>
        </p:spPr>
        <p:txBody>
          <a:bodyPr/>
          <a:lstStyle/>
          <a:p>
            <a:r>
              <a:rPr lang="es-CO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Different</a:t>
            </a:r>
            <a:r>
              <a:rPr lang="es-CO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s-CO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ways</a:t>
            </a:r>
            <a:r>
              <a:rPr lang="es-CO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s-CO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of</a:t>
            </a:r>
            <a:r>
              <a:rPr lang="es-CO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s-CO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annotate</a:t>
            </a:r>
            <a:endParaRPr lang="es-CO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D7C3139-8A65-47F0-B2A3-67F8D73F52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9222" y="1435417"/>
            <a:ext cx="11433555" cy="4431983"/>
          </a:xfrm>
        </p:spPr>
        <p:txBody>
          <a:bodyPr/>
          <a:lstStyle/>
          <a:p>
            <a:pPr marL="0" indent="0" algn="just">
              <a:buNone/>
            </a:pPr>
            <a:r>
              <a:rPr lang="es-CO" sz="3600" dirty="0"/>
              <a:t>- In </a:t>
            </a:r>
            <a:r>
              <a:rPr lang="es-CO" sz="3600" dirty="0" err="1"/>
              <a:t>the</a:t>
            </a:r>
            <a:r>
              <a:rPr lang="es-CO" sz="3600" dirty="0"/>
              <a:t> file </a:t>
            </a:r>
            <a:r>
              <a:rPr lang="es-CO" sz="3600" dirty="0" err="1"/>
              <a:t>name</a:t>
            </a:r>
            <a:r>
              <a:rPr lang="es-CO" sz="3600" dirty="0"/>
              <a:t>: </a:t>
            </a:r>
            <a:r>
              <a:rPr lang="es-CO" sz="3600" dirty="0" err="1"/>
              <a:t>it’s</a:t>
            </a:r>
            <a:r>
              <a:rPr lang="es-CO" sz="3600" dirty="0"/>
              <a:t> </a:t>
            </a:r>
            <a:r>
              <a:rPr lang="es-CO" sz="3600" dirty="0" err="1"/>
              <a:t>the</a:t>
            </a:r>
            <a:r>
              <a:rPr lang="es-CO" sz="3600" dirty="0"/>
              <a:t> </a:t>
            </a:r>
            <a:r>
              <a:rPr lang="es-CO" sz="3600" dirty="0" err="1"/>
              <a:t>most</a:t>
            </a:r>
            <a:r>
              <a:rPr lang="es-CO" sz="3600" dirty="0"/>
              <a:t> </a:t>
            </a:r>
            <a:r>
              <a:rPr lang="es-CO" sz="3600" dirty="0" err="1"/>
              <a:t>common</a:t>
            </a:r>
            <a:r>
              <a:rPr lang="es-CO" sz="3600" dirty="0"/>
              <a:t>:  ex. dog.jpg, horse.jpg, cat.jpg</a:t>
            </a:r>
          </a:p>
          <a:p>
            <a:pPr marL="0" indent="0" algn="just">
              <a:buNone/>
            </a:pPr>
            <a:endParaRPr lang="es-CO" sz="3600" dirty="0"/>
          </a:p>
          <a:p>
            <a:pPr marL="0" indent="0" algn="just">
              <a:buNone/>
            </a:pPr>
            <a:r>
              <a:rPr lang="es-CO" sz="3600" dirty="0"/>
              <a:t>- In a </a:t>
            </a:r>
            <a:r>
              <a:rPr lang="es-CO" sz="3600" dirty="0" err="1"/>
              <a:t>separate</a:t>
            </a:r>
            <a:r>
              <a:rPr lang="es-CO" sz="3600" dirty="0"/>
              <a:t> file: </a:t>
            </a:r>
            <a:r>
              <a:rPr lang="es-CO" sz="3600" dirty="0" err="1"/>
              <a:t>tipically</a:t>
            </a:r>
            <a:r>
              <a:rPr lang="es-CO" sz="3600" dirty="0"/>
              <a:t> in a .</a:t>
            </a:r>
            <a:r>
              <a:rPr lang="es-CO" sz="3600" dirty="0" err="1"/>
              <a:t>csv</a:t>
            </a:r>
            <a:r>
              <a:rPr lang="es-CO" sz="3600" dirty="0"/>
              <a:t> file</a:t>
            </a:r>
          </a:p>
          <a:p>
            <a:pPr marL="0" indent="0" algn="just">
              <a:buNone/>
            </a:pPr>
            <a:endParaRPr lang="es-CO" sz="3600" dirty="0"/>
          </a:p>
          <a:p>
            <a:pPr algn="just">
              <a:buFontTx/>
              <a:buChar char="-"/>
            </a:pPr>
            <a:r>
              <a:rPr lang="es-CO" sz="3600" dirty="0"/>
              <a:t>In a </a:t>
            </a:r>
            <a:r>
              <a:rPr lang="es-CO" sz="3600" dirty="0" err="1"/>
              <a:t>field</a:t>
            </a:r>
            <a:r>
              <a:rPr lang="es-CO" sz="3600" dirty="0"/>
              <a:t> </a:t>
            </a:r>
            <a:r>
              <a:rPr lang="es-CO" sz="3600" dirty="0" err="1"/>
              <a:t>of</a:t>
            </a:r>
            <a:r>
              <a:rPr lang="es-CO" sz="3600" dirty="0"/>
              <a:t> a table: target</a:t>
            </a:r>
          </a:p>
          <a:p>
            <a:pPr algn="just">
              <a:buFontTx/>
              <a:buChar char="-"/>
            </a:pPr>
            <a:endParaRPr lang="es-CO" sz="3600" dirty="0"/>
          </a:p>
          <a:p>
            <a:pPr algn="just">
              <a:buFontTx/>
              <a:buChar char="-"/>
            </a:pPr>
            <a:r>
              <a:rPr lang="es-CO" sz="3600" dirty="0"/>
              <a:t>In </a:t>
            </a:r>
            <a:r>
              <a:rPr lang="es-CO" sz="3600" dirty="0" err="1"/>
              <a:t>the</a:t>
            </a:r>
            <a:r>
              <a:rPr lang="es-CO" sz="3600" dirty="0"/>
              <a:t> </a:t>
            </a:r>
            <a:r>
              <a:rPr lang="es-CO" sz="3600" dirty="0" err="1"/>
              <a:t>whole</a:t>
            </a:r>
            <a:r>
              <a:rPr lang="es-CO" sz="3600" dirty="0"/>
              <a:t> </a:t>
            </a:r>
            <a:r>
              <a:rPr lang="es-CO" sz="3600" dirty="0" err="1"/>
              <a:t>image</a:t>
            </a:r>
            <a:r>
              <a:rPr lang="es-CO" sz="3600" dirty="0"/>
              <a:t> </a:t>
            </a:r>
            <a:r>
              <a:rPr lang="es-CO" sz="3600" dirty="0" err="1"/>
              <a:t>itself</a:t>
            </a:r>
            <a:r>
              <a:rPr lang="es-CO" sz="3600" dirty="0"/>
              <a:t>:  </a:t>
            </a:r>
            <a:r>
              <a:rPr lang="es-CO" sz="3600" dirty="0" err="1"/>
              <a:t>segmentation</a:t>
            </a:r>
            <a:endParaRPr lang="es-CO" sz="3600" dirty="0"/>
          </a:p>
        </p:txBody>
      </p:sp>
    </p:spTree>
    <p:extLst>
      <p:ext uri="{BB962C8B-B14F-4D97-AF65-F5344CB8AC3E}">
        <p14:creationId xmlns:p14="http://schemas.microsoft.com/office/powerpoint/2010/main" val="961916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F906C9-5B5C-4193-A1EC-DD48D1BA75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8889" y="304800"/>
            <a:ext cx="7296911" cy="1000760"/>
          </a:xfrm>
        </p:spPr>
        <p:txBody>
          <a:bodyPr/>
          <a:lstStyle/>
          <a:p>
            <a:r>
              <a:rPr lang="es-CO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Search</a:t>
            </a:r>
            <a:r>
              <a:rPr lang="es-CO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and </a:t>
            </a:r>
            <a:r>
              <a:rPr lang="es-CO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scroll</a:t>
            </a:r>
            <a:r>
              <a:rPr lang="es-CO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s-CO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2"/>
              </a:rPr>
              <a:t>Google </a:t>
            </a:r>
            <a:r>
              <a:rPr lang="es-CO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2"/>
              </a:rPr>
              <a:t>Images</a:t>
            </a:r>
            <a:endParaRPr lang="es-CO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815E548-0B6A-4DC7-AEB7-90E9814B06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9222" y="1676400"/>
            <a:ext cx="11433555" cy="4308872"/>
          </a:xfrm>
        </p:spPr>
        <p:txBody>
          <a:bodyPr/>
          <a:lstStyle/>
          <a:p>
            <a:pPr algn="just">
              <a:buFontTx/>
              <a:buChar char="-"/>
            </a:pPr>
            <a:r>
              <a:rPr lang="es-CO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Be </a:t>
            </a:r>
            <a:r>
              <a:rPr lang="es-CO" sz="2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specific</a:t>
            </a:r>
            <a:r>
              <a:rPr lang="es-CO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</a:t>
            </a:r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less manual pruning you will have to do.</a:t>
            </a:r>
          </a:p>
          <a:p>
            <a:pPr algn="just">
              <a:buFontTx/>
              <a:buChar char="-"/>
            </a:pPr>
            <a:endParaRPr lang="es-CO" sz="2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>
              <a:buFontTx/>
              <a:buChar char="-"/>
            </a:pPr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maximum number of images Google Images shows is 700.</a:t>
            </a:r>
          </a:p>
          <a:p>
            <a:pPr algn="just">
              <a:buFontTx/>
              <a:buChar char="-"/>
            </a:pPr>
            <a:endParaRPr lang="en-US" sz="2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>
              <a:buFontTx/>
              <a:buChar char="-"/>
            </a:pPr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Put things you want to exclude into the search query using (-)</a:t>
            </a:r>
          </a:p>
          <a:p>
            <a:pPr algn="just">
              <a:buFontTx/>
              <a:buChar char="-"/>
            </a:pPr>
            <a:endParaRPr lang="en-US" sz="2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>
              <a:buFontTx/>
              <a:buChar char="-"/>
            </a:pPr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Limit your results to show only photos by clicking on Tools and selecting Photos from the Type dropdown.</a:t>
            </a:r>
          </a:p>
          <a:p>
            <a:pPr lvl="2" algn="just"/>
            <a:endParaRPr lang="en-US" sz="2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2" algn="just"/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			</a:t>
            </a:r>
            <a:r>
              <a:rPr lang="en-US" sz="2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ctrl+shift+j</a:t>
            </a:r>
            <a:endParaRPr lang="es-CO" sz="2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67555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52C4C2-B7A2-49B9-A3B2-4CCFE5BD08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316547"/>
            <a:ext cx="7296911" cy="369332"/>
          </a:xfrm>
        </p:spPr>
        <p:txBody>
          <a:bodyPr/>
          <a:lstStyle/>
          <a:p>
            <a:r>
              <a:rPr lang="es-CO" sz="2400" b="1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Transfer </a:t>
            </a:r>
            <a:r>
              <a:rPr lang="es-CO" sz="2400" b="1" i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Learning</a:t>
            </a:r>
            <a:endParaRPr lang="es-CO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B63CA04-39A6-4D30-AAE6-6BD814B443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9221" y="914400"/>
            <a:ext cx="11433555" cy="984885"/>
          </a:xfrm>
        </p:spPr>
        <p:txBody>
          <a:bodyPr/>
          <a:lstStyle/>
          <a:p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urier New" panose="02070309020205020404" pitchFamily="49" charset="0"/>
              </a:rPr>
              <a:t>learn = </a:t>
            </a:r>
            <a:r>
              <a:rPr lang="en-US" sz="2400" b="1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urier New" panose="02070309020205020404" pitchFamily="49" charset="0"/>
              </a:rPr>
              <a:t>create_cnn</a:t>
            </a: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urier New" panose="02070309020205020404" pitchFamily="49" charset="0"/>
              </a:rPr>
              <a:t>(data, </a:t>
            </a:r>
            <a:r>
              <a:rPr lang="en-US" sz="2400" b="1" i="1" dirty="0">
                <a:solidFill>
                  <a:srgbClr val="FF0000"/>
                </a:solidFill>
                <a:effectLst/>
                <a:latin typeface="Courier New" panose="02070309020205020404" pitchFamily="49" charset="0"/>
              </a:rPr>
              <a:t>models.resnet34</a:t>
            </a: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urier New" panose="02070309020205020404" pitchFamily="49" charset="0"/>
              </a:rPr>
              <a:t>, metrics=</a:t>
            </a:r>
            <a:r>
              <a:rPr lang="en-US" sz="2400" b="1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urier New" panose="02070309020205020404" pitchFamily="49" charset="0"/>
              </a:rPr>
              <a:t>error_rate</a:t>
            </a: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endParaRPr lang="es-CO" sz="40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14D03CA-8F9B-4AC6-B222-8813B740BC9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430"/>
              </a:lnSpc>
            </a:pPr>
            <a:fld id="{81D60167-4931-47E6-BA6A-407CBD079E47}" type="slidenum">
              <a:rPr lang="es-CO" spc="-5" smtClean="0"/>
              <a:t>9</a:t>
            </a:fld>
            <a:endParaRPr lang="es-CO" spc="-5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1A127BDB-EE1B-4772-BAF7-50524327AA8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168"/>
          <a:stretch/>
        </p:blipFill>
        <p:spPr>
          <a:xfrm>
            <a:off x="1676400" y="1524000"/>
            <a:ext cx="8288262" cy="4489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5507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462C1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Diseño personalizad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3044</TotalTime>
  <Words>1051</Words>
  <Application>Microsoft Office PowerPoint</Application>
  <PresentationFormat>Panorámica</PresentationFormat>
  <Paragraphs>148</Paragraphs>
  <Slides>27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11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27</vt:i4>
      </vt:variant>
    </vt:vector>
  </HeadingPairs>
  <TitlesOfParts>
    <vt:vector size="40" baseType="lpstr">
      <vt:lpstr>Aharoni</vt:lpstr>
      <vt:lpstr>Ancizar Sans</vt:lpstr>
      <vt:lpstr>Ancizar Sans Black</vt:lpstr>
      <vt:lpstr>-apple-system</vt:lpstr>
      <vt:lpstr>Arial</vt:lpstr>
      <vt:lpstr>Calibri</vt:lpstr>
      <vt:lpstr>Calibri Light</vt:lpstr>
      <vt:lpstr>Carlito</vt:lpstr>
      <vt:lpstr>Courier New</vt:lpstr>
      <vt:lpstr>Tahoma</vt:lpstr>
      <vt:lpstr>Times New Roman</vt:lpstr>
      <vt:lpstr>Office Theme</vt:lpstr>
      <vt:lpstr>Diseño personalizado</vt:lpstr>
      <vt:lpstr>APRENDIZAJE DE MÁQUINAS Data Labellin’ or Data Annotation</vt:lpstr>
      <vt:lpstr>A data – model tandem</vt:lpstr>
      <vt:lpstr>Presentación de PowerPoint</vt:lpstr>
      <vt:lpstr>Presentación de PowerPoint</vt:lpstr>
      <vt:lpstr>Famous Datasets</vt:lpstr>
      <vt:lpstr>Ways to collect data</vt:lpstr>
      <vt:lpstr>Different ways of annotate</vt:lpstr>
      <vt:lpstr>Search and scroll Google Images</vt:lpstr>
      <vt:lpstr>Transfer Learning</vt:lpstr>
      <vt:lpstr>What is enough data?</vt:lpstr>
      <vt:lpstr>Data Augmentation and sintetic data</vt:lpstr>
      <vt:lpstr>Data Augmentation = Image Transformations (Geometric, Color, etc)</vt:lpstr>
      <vt:lpstr>Examples of problems that can be solved</vt:lpstr>
      <vt:lpstr>Different problems different types of datasets</vt:lpstr>
      <vt:lpstr>Presentación de PowerPoint</vt:lpstr>
      <vt:lpstr>Presentación de PowerPoint</vt:lpstr>
      <vt:lpstr>Presentación de PowerPoint</vt:lpstr>
      <vt:lpstr>Camvid: Streets Segmentation Dataset</vt:lpstr>
      <vt:lpstr>Presentación de PowerPoint</vt:lpstr>
      <vt:lpstr>Types of training datasets for image generation</vt:lpstr>
      <vt:lpstr>Image Translation: Cuttoff-marks &amp; stinks, colorization, improve resolution, NST (neural style transfer) </vt:lpstr>
      <vt:lpstr>Presentación de PowerPoint</vt:lpstr>
      <vt:lpstr>Presentación de PowerPoint</vt:lpstr>
      <vt:lpstr>Labelling Time (research topic)</vt:lpstr>
      <vt:lpstr>What about data in text and tables?</vt:lpstr>
      <vt:lpstr>Software for Labelling</vt:lpstr>
      <vt:lpstr>Working Examples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Carlos Andrés Mera Banguero</dc:creator>
  <cp:lastModifiedBy>john Ballesteros</cp:lastModifiedBy>
  <cp:revision>151</cp:revision>
  <dcterms:created xsi:type="dcterms:W3CDTF">2020-04-28T14:51:51Z</dcterms:created>
  <dcterms:modified xsi:type="dcterms:W3CDTF">2020-11-01T17:48:37Z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2019-12-06T00:00:00Z</vt:filetime>
  </property>
  <property fmtid="{D5CDD505-2E9C-101B-9397-08002B2CF9AE}" pid="3" name="Creator">
    <vt:lpwstr>Microsoft® PowerPoint® para Office 365</vt:lpwstr>
  </property>
  <property fmtid="{D5CDD505-2E9C-101B-9397-08002B2CF9AE}" pid="4" name="LastSaved">
    <vt:filetime>2020-04-28T00:00:00Z</vt:filetime>
  </property>
</Properties>
</file>